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wmf" ContentType="image/x-wmf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40"/>
  </p:notesMasterIdLst>
  <p:handoutMasterIdLst>
    <p:handoutMasterId r:id="rId41"/>
  </p:handoutMasterIdLst>
  <p:sldIdLst>
    <p:sldId id="317" r:id="rId2"/>
    <p:sldId id="318" r:id="rId3"/>
    <p:sldId id="391" r:id="rId4"/>
    <p:sldId id="392" r:id="rId5"/>
    <p:sldId id="393" r:id="rId6"/>
    <p:sldId id="394" r:id="rId7"/>
    <p:sldId id="395" r:id="rId8"/>
    <p:sldId id="396" r:id="rId9"/>
    <p:sldId id="397" r:id="rId10"/>
    <p:sldId id="398" r:id="rId11"/>
    <p:sldId id="399" r:id="rId12"/>
    <p:sldId id="400" r:id="rId13"/>
    <p:sldId id="401" r:id="rId14"/>
    <p:sldId id="402" r:id="rId15"/>
    <p:sldId id="403" r:id="rId16"/>
    <p:sldId id="404" r:id="rId17"/>
    <p:sldId id="405" r:id="rId18"/>
    <p:sldId id="406" r:id="rId19"/>
    <p:sldId id="407" r:id="rId20"/>
    <p:sldId id="408" r:id="rId21"/>
    <p:sldId id="409" r:id="rId22"/>
    <p:sldId id="410" r:id="rId23"/>
    <p:sldId id="412" r:id="rId24"/>
    <p:sldId id="414" r:id="rId25"/>
    <p:sldId id="427" r:id="rId26"/>
    <p:sldId id="429" r:id="rId27"/>
    <p:sldId id="430" r:id="rId28"/>
    <p:sldId id="431" r:id="rId29"/>
    <p:sldId id="433" r:id="rId30"/>
    <p:sldId id="319" r:id="rId31"/>
    <p:sldId id="419" r:id="rId32"/>
    <p:sldId id="422" r:id="rId33"/>
    <p:sldId id="423" r:id="rId34"/>
    <p:sldId id="425" r:id="rId35"/>
    <p:sldId id="424" r:id="rId36"/>
    <p:sldId id="320" r:id="rId37"/>
    <p:sldId id="417" r:id="rId38"/>
    <p:sldId id="418" r:id="rId39"/>
  </p:sldIdLst>
  <p:sldSz cx="9144000" cy="6858000" type="screen4x3"/>
  <p:notesSz cx="6662738" cy="9832975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97">
          <p15:clr>
            <a:srgbClr val="A4A3A4"/>
          </p15:clr>
        </p15:guide>
        <p15:guide id="2" pos="2099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C274B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86" d="100"/>
          <a:sy n="86" d="100"/>
        </p:scale>
        <p:origin x="1338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6852"/>
    </p:cViewPr>
  </p:sorterViewPr>
  <p:notesViewPr>
    <p:cSldViewPr>
      <p:cViewPr>
        <p:scale>
          <a:sx n="75" d="100"/>
          <a:sy n="75" d="100"/>
        </p:scale>
        <p:origin x="-1836" y="-60"/>
      </p:cViewPr>
      <p:guideLst>
        <p:guide orient="horz" pos="3097"/>
        <p:guide pos="2099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1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4.wmf"/><Relationship Id="rId1" Type="http://schemas.openxmlformats.org/officeDocument/2006/relationships/image" Target="../media/image3.w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emf"/></Relationships>
</file>

<file path=ppt/drawings/_rels/vmlDrawing11.vml.rels><?xml version="1.0" encoding="UTF-8" standalone="yes"?>
<Relationships xmlns="http://schemas.openxmlformats.org/package/2006/relationships"><Relationship Id="rId3" Type="http://schemas.openxmlformats.org/officeDocument/2006/relationships/image" Target="../media/image22.wmf"/><Relationship Id="rId2" Type="http://schemas.openxmlformats.org/officeDocument/2006/relationships/image" Target="../media/image21.wmf"/><Relationship Id="rId1" Type="http://schemas.openxmlformats.org/officeDocument/2006/relationships/image" Target="../media/image20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wmf"/></Relationships>
</file>

<file path=ppt/drawings/_rels/vmlDrawing13.v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25.wmf"/><Relationship Id="rId1" Type="http://schemas.openxmlformats.org/officeDocument/2006/relationships/image" Target="../media/image24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wmf"/></Relationships>
</file>

<file path=ppt/drawings/_rels/vmlDrawing15.vml.rels><?xml version="1.0" encoding="UTF-8" standalone="yes"?>
<Relationships xmlns="http://schemas.openxmlformats.org/package/2006/relationships"><Relationship Id="rId3" Type="http://schemas.openxmlformats.org/officeDocument/2006/relationships/image" Target="../media/image29.wmf"/><Relationship Id="rId2" Type="http://schemas.openxmlformats.org/officeDocument/2006/relationships/image" Target="../media/image28.wmf"/><Relationship Id="rId1" Type="http://schemas.openxmlformats.org/officeDocument/2006/relationships/image" Target="../media/image27.w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w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e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w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w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wmf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emf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emf"/></Relationships>
</file>

<file path=ppt/drawings/_rels/vmlDrawing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emf"/></Relationships>
</file>

<file path=ppt/drawings/_rels/vmlDrawing24.vml.rels><?xml version="1.0" encoding="UTF-8" standalone="yes"?>
<Relationships xmlns="http://schemas.openxmlformats.org/package/2006/relationships"><Relationship Id="rId3" Type="http://schemas.openxmlformats.org/officeDocument/2006/relationships/image" Target="../media/image38.wmf"/><Relationship Id="rId2" Type="http://schemas.openxmlformats.org/officeDocument/2006/relationships/image" Target="../media/image37.wmf"/><Relationship Id="rId1" Type="http://schemas.openxmlformats.org/officeDocument/2006/relationships/image" Target="../media/image36.emf"/></Relationships>
</file>

<file path=ppt/drawings/_rels/vmlDrawing25.vml.rels><?xml version="1.0" encoding="UTF-8" standalone="yes"?>
<Relationships xmlns="http://schemas.openxmlformats.org/package/2006/relationships"><Relationship Id="rId3" Type="http://schemas.openxmlformats.org/officeDocument/2006/relationships/image" Target="../media/image40.wmf"/><Relationship Id="rId2" Type="http://schemas.openxmlformats.org/officeDocument/2006/relationships/image" Target="../media/image39.emf"/><Relationship Id="rId1" Type="http://schemas.openxmlformats.org/officeDocument/2006/relationships/image" Target="../media/image38.wmf"/></Relationships>
</file>

<file path=ppt/drawings/_rels/vmlDrawing26.vml.rels><?xml version="1.0" encoding="UTF-8" standalone="yes"?>
<Relationships xmlns="http://schemas.openxmlformats.org/package/2006/relationships"><Relationship Id="rId3" Type="http://schemas.openxmlformats.org/officeDocument/2006/relationships/image" Target="../media/image38.wmf"/><Relationship Id="rId2" Type="http://schemas.openxmlformats.org/officeDocument/2006/relationships/image" Target="../media/image42.wmf"/><Relationship Id="rId1" Type="http://schemas.openxmlformats.org/officeDocument/2006/relationships/image" Target="../media/image41.emf"/></Relationships>
</file>

<file path=ppt/drawings/_rels/vmlDrawing27.vml.rels><?xml version="1.0" encoding="UTF-8" standalone="yes"?>
<Relationships xmlns="http://schemas.openxmlformats.org/package/2006/relationships"><Relationship Id="rId3" Type="http://schemas.openxmlformats.org/officeDocument/2006/relationships/image" Target="../media/image38.wmf"/><Relationship Id="rId2" Type="http://schemas.openxmlformats.org/officeDocument/2006/relationships/image" Target="../media/image44.wmf"/><Relationship Id="rId1" Type="http://schemas.openxmlformats.org/officeDocument/2006/relationships/image" Target="../media/image43.emf"/></Relationships>
</file>

<file path=ppt/drawings/_rels/vmlDrawing28.vml.rels><?xml version="1.0" encoding="UTF-8" standalone="yes"?>
<Relationships xmlns="http://schemas.openxmlformats.org/package/2006/relationships"><Relationship Id="rId3" Type="http://schemas.openxmlformats.org/officeDocument/2006/relationships/image" Target="../media/image38.wmf"/><Relationship Id="rId2" Type="http://schemas.openxmlformats.org/officeDocument/2006/relationships/image" Target="../media/image46.wmf"/><Relationship Id="rId1" Type="http://schemas.openxmlformats.org/officeDocument/2006/relationships/image" Target="../media/image45.emf"/></Relationships>
</file>

<file path=ppt/drawings/_rels/vmlDrawing29.vml.rels><?xml version="1.0" encoding="UTF-8" standalone="yes"?>
<Relationships xmlns="http://schemas.openxmlformats.org/package/2006/relationships"><Relationship Id="rId1" Type="http://schemas.openxmlformats.org/officeDocument/2006/relationships/image" Target="../media/image47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wmf"/><Relationship Id="rId1" Type="http://schemas.openxmlformats.org/officeDocument/2006/relationships/image" Target="../media/image6.wmf"/></Relationships>
</file>

<file path=ppt/drawings/_rels/vmlDrawing30.vml.rels><?xml version="1.0" encoding="UTF-8" standalone="yes"?>
<Relationships xmlns="http://schemas.openxmlformats.org/package/2006/relationships"><Relationship Id="rId1" Type="http://schemas.openxmlformats.org/officeDocument/2006/relationships/image" Target="../media/image48.emf"/></Relationships>
</file>

<file path=ppt/drawings/_rels/vmlDrawing3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9.emf"/></Relationships>
</file>

<file path=ppt/drawings/_rels/vmlDrawing3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0.emf"/></Relationships>
</file>

<file path=ppt/drawings/_rels/vmlDrawing3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1.emf"/></Relationships>
</file>

<file path=ppt/drawings/_rels/vmlDrawing34.vml.rels><?xml version="1.0" encoding="UTF-8" standalone="yes"?>
<Relationships xmlns="http://schemas.openxmlformats.org/package/2006/relationships"><Relationship Id="rId2" Type="http://schemas.openxmlformats.org/officeDocument/2006/relationships/image" Target="../media/image53.emf"/><Relationship Id="rId1" Type="http://schemas.openxmlformats.org/officeDocument/2006/relationships/image" Target="../media/image52.emf"/></Relationships>
</file>

<file path=ppt/drawings/_rels/vmlDrawing35.vml.rels><?xml version="1.0" encoding="UTF-8" standalone="yes"?>
<Relationships xmlns="http://schemas.openxmlformats.org/package/2006/relationships"><Relationship Id="rId1" Type="http://schemas.openxmlformats.org/officeDocument/2006/relationships/image" Target="../media/image54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11.wmf"/><Relationship Id="rId1" Type="http://schemas.openxmlformats.org/officeDocument/2006/relationships/image" Target="../media/image10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wmf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14.wmf"/><Relationship Id="rId1" Type="http://schemas.openxmlformats.org/officeDocument/2006/relationships/image" Target="../media/image13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wmf"/></Relationships>
</file>

<file path=ppt/drawings/_rels/vmlDrawing9.vml.rels><?xml version="1.0" encoding="UTF-8" standalone="yes"?>
<Relationships xmlns="http://schemas.openxmlformats.org/package/2006/relationships"><Relationship Id="rId3" Type="http://schemas.openxmlformats.org/officeDocument/2006/relationships/image" Target="../media/image18.wmf"/><Relationship Id="rId2" Type="http://schemas.openxmlformats.org/officeDocument/2006/relationships/image" Target="../media/image17.wmf"/><Relationship Id="rId1" Type="http://schemas.openxmlformats.org/officeDocument/2006/relationships/image" Target="../media/image16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887663" cy="490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254" tIns="47127" rIns="94254" bIns="47127" numCol="1" anchor="t" anchorCtr="0" compatLnSpc="1">
            <a:prstTxWarp prst="textNoShape">
              <a:avLst/>
            </a:prstTxWarp>
          </a:bodyPr>
          <a:lstStyle>
            <a:lvl1pPr defTabSz="942975">
              <a:defRPr sz="1200"/>
            </a:lvl1pPr>
          </a:lstStyle>
          <a:p>
            <a:endParaRPr lang="cs-CZ"/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775075" y="0"/>
            <a:ext cx="2887663" cy="490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254" tIns="47127" rIns="94254" bIns="47127" numCol="1" anchor="t" anchorCtr="0" compatLnSpc="1">
            <a:prstTxWarp prst="textNoShape">
              <a:avLst/>
            </a:prstTxWarp>
          </a:bodyPr>
          <a:lstStyle>
            <a:lvl1pPr algn="r" defTabSz="942975">
              <a:defRPr sz="1200"/>
            </a:lvl1pPr>
          </a:lstStyle>
          <a:p>
            <a:endParaRPr lang="cs-CZ"/>
          </a:p>
        </p:txBody>
      </p:sp>
      <p:sp>
        <p:nvSpPr>
          <p:cNvPr id="3789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342438"/>
            <a:ext cx="2887663" cy="49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254" tIns="47127" rIns="94254" bIns="47127" numCol="1" anchor="b" anchorCtr="0" compatLnSpc="1">
            <a:prstTxWarp prst="textNoShape">
              <a:avLst/>
            </a:prstTxWarp>
          </a:bodyPr>
          <a:lstStyle>
            <a:lvl1pPr defTabSz="942975">
              <a:defRPr sz="1200"/>
            </a:lvl1pPr>
          </a:lstStyle>
          <a:p>
            <a:endParaRPr lang="cs-CZ"/>
          </a:p>
        </p:txBody>
      </p:sp>
      <p:sp>
        <p:nvSpPr>
          <p:cNvPr id="3789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775075" y="9342438"/>
            <a:ext cx="2887663" cy="49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254" tIns="47127" rIns="94254" bIns="47127" numCol="1" anchor="b" anchorCtr="0" compatLnSpc="1">
            <a:prstTxWarp prst="textNoShape">
              <a:avLst/>
            </a:prstTxWarp>
          </a:bodyPr>
          <a:lstStyle>
            <a:lvl1pPr algn="r" defTabSz="942975">
              <a:defRPr sz="1200"/>
            </a:lvl1pPr>
          </a:lstStyle>
          <a:p>
            <a:fld id="{BAAF2331-1F10-4F85-B419-63AE004BE791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1175502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887663" cy="490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254" tIns="47127" rIns="94254" bIns="47127" numCol="1" anchor="t" anchorCtr="0" compatLnSpc="1">
            <a:prstTxWarp prst="textNoShape">
              <a:avLst/>
            </a:prstTxWarp>
          </a:bodyPr>
          <a:lstStyle>
            <a:lvl1pPr defTabSz="942975">
              <a:defRPr sz="1200"/>
            </a:lvl1pPr>
          </a:lstStyle>
          <a:p>
            <a:endParaRPr lang="cs-CZ"/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775075" y="0"/>
            <a:ext cx="2887663" cy="490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254" tIns="47127" rIns="94254" bIns="47127" numCol="1" anchor="t" anchorCtr="0" compatLnSpc="1">
            <a:prstTxWarp prst="textNoShape">
              <a:avLst/>
            </a:prstTxWarp>
          </a:bodyPr>
          <a:lstStyle>
            <a:lvl1pPr algn="r" defTabSz="942975">
              <a:defRPr sz="1200"/>
            </a:lvl1pPr>
          </a:lstStyle>
          <a:p>
            <a:endParaRPr lang="cs-CZ"/>
          </a:p>
        </p:txBody>
      </p:sp>
      <p:sp>
        <p:nvSpPr>
          <p:cNvPr id="38916" name="Rectangle 4"/>
          <p:cNvSpPr>
            <a:spLocks noChangeArrowheads="1" noTextEdit="1"/>
          </p:cNvSpPr>
          <p:nvPr>
            <p:ph type="sldImg" idx="2"/>
          </p:nvPr>
        </p:nvSpPr>
        <p:spPr bwMode="auto">
          <a:xfrm>
            <a:off x="874713" y="738188"/>
            <a:ext cx="4914900" cy="36861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89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887413" y="4670425"/>
            <a:ext cx="4887912" cy="4424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254" tIns="47127" rIns="94254" bIns="4712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</a:p>
        </p:txBody>
      </p:sp>
      <p:sp>
        <p:nvSpPr>
          <p:cNvPr id="389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342438"/>
            <a:ext cx="2887663" cy="49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254" tIns="47127" rIns="94254" bIns="47127" numCol="1" anchor="b" anchorCtr="0" compatLnSpc="1">
            <a:prstTxWarp prst="textNoShape">
              <a:avLst/>
            </a:prstTxWarp>
          </a:bodyPr>
          <a:lstStyle>
            <a:lvl1pPr defTabSz="942975">
              <a:defRPr sz="1200"/>
            </a:lvl1pPr>
          </a:lstStyle>
          <a:p>
            <a:endParaRPr lang="cs-CZ"/>
          </a:p>
        </p:txBody>
      </p:sp>
      <p:sp>
        <p:nvSpPr>
          <p:cNvPr id="389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775075" y="9342438"/>
            <a:ext cx="2887663" cy="49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254" tIns="47127" rIns="94254" bIns="47127" numCol="1" anchor="b" anchorCtr="0" compatLnSpc="1">
            <a:prstTxWarp prst="textNoShape">
              <a:avLst/>
            </a:prstTxWarp>
          </a:bodyPr>
          <a:lstStyle>
            <a:lvl1pPr algn="r" defTabSz="942975">
              <a:defRPr sz="1200"/>
            </a:lvl1pPr>
          </a:lstStyle>
          <a:p>
            <a:fld id="{2AAFBD42-0DD6-4943-8B52-5C97B4C13D40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699610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6AE3EF0-CBA5-4AEB-8331-C08EEF63C648}" type="slidenum">
              <a:rPr lang="cs-CZ"/>
              <a:pPr/>
              <a:t>1</a:t>
            </a:fld>
            <a:endParaRPr lang="cs-CZ"/>
          </a:p>
        </p:txBody>
      </p:sp>
      <p:sp>
        <p:nvSpPr>
          <p:cNvPr id="227330" name="Rectangle 2"/>
          <p:cNvSpPr>
            <a:spLocks noChangeArrowheads="1" noTextEdit="1"/>
          </p:cNvSpPr>
          <p:nvPr>
            <p:ph type="sldImg"/>
          </p:nvPr>
        </p:nvSpPr>
        <p:spPr bwMode="auto">
          <a:xfrm>
            <a:off x="874713" y="738188"/>
            <a:ext cx="4914900" cy="36861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7331" name="Rectangle 3"/>
          <p:cNvSpPr>
            <a:spLocks noChangeArrowheads="1"/>
          </p:cNvSpPr>
          <p:nvPr>
            <p:ph type="body" idx="1"/>
          </p:nvPr>
        </p:nvSpPr>
        <p:spPr bwMode="auto">
          <a:xfrm>
            <a:off x="889000" y="4670425"/>
            <a:ext cx="4884738" cy="442436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cs-CZ"/>
              <a:t>Dear Madams, Dear Sirs, let me keep up with the subject of this meeting and talk to You for a while about veterinary informatics in Czech Republic.</a:t>
            </a:r>
          </a:p>
          <a:p>
            <a:r>
              <a:rPr lang="cs-CZ"/>
              <a:t>The time set up for this presentation is not going to be enough to describe it in its entirety. </a:t>
            </a:r>
          </a:p>
          <a:p>
            <a:r>
              <a:rPr lang="cs-CZ"/>
              <a:t>Take this presentation as a short introduction to our veterinary informatics. </a:t>
            </a:r>
          </a:p>
          <a:p>
            <a:r>
              <a:rPr lang="cs-CZ"/>
              <a:t>There will be enough time at the end to answer all Your questions.</a:t>
            </a:r>
          </a:p>
        </p:txBody>
      </p:sp>
    </p:spTree>
    <p:extLst>
      <p:ext uri="{BB962C8B-B14F-4D97-AF65-F5344CB8AC3E}">
        <p14:creationId xmlns:p14="http://schemas.microsoft.com/office/powerpoint/2010/main" val="260758002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BB9CED8-F3C5-4B87-8473-B4BEDAAC6528}" type="slidenum">
              <a:rPr lang="cs-CZ"/>
              <a:pPr/>
              <a:t>10</a:t>
            </a:fld>
            <a:endParaRPr lang="cs-CZ"/>
          </a:p>
        </p:txBody>
      </p:sp>
      <p:sp>
        <p:nvSpPr>
          <p:cNvPr id="665602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09663" y="4670425"/>
            <a:ext cx="4443412" cy="4424363"/>
          </a:xfrm>
        </p:spPr>
        <p:txBody>
          <a:bodyPr/>
          <a:lstStyle/>
          <a:p>
            <a:pPr algn="just"/>
            <a:r>
              <a:rPr lang="cs-CZ">
                <a:latin typeface="Arial" panose="020B0604020202020204" pitchFamily="34" charset="0"/>
              </a:rPr>
              <a:t>Druhou velkou epizootologickou aplikací je Evidence nákaz zvířat.</a:t>
            </a:r>
          </a:p>
          <a:p>
            <a:pPr algn="just"/>
            <a:r>
              <a:rPr lang="cs-CZ">
                <a:latin typeface="Arial" panose="020B0604020202020204" pitchFamily="34" charset="0"/>
              </a:rPr>
              <a:t>Statický katalog nákaz je plně kompatibilní s seznamy nákaz O.I.E.</a:t>
            </a:r>
          </a:p>
        </p:txBody>
      </p:sp>
    </p:spTree>
    <p:extLst>
      <p:ext uri="{BB962C8B-B14F-4D97-AF65-F5344CB8AC3E}">
        <p14:creationId xmlns:p14="http://schemas.microsoft.com/office/powerpoint/2010/main" val="170104361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F8CCD9D-3B97-480C-AC84-4112A9BEF8E7}" type="slidenum">
              <a:rPr lang="cs-CZ"/>
              <a:pPr/>
              <a:t>11</a:t>
            </a:fld>
            <a:endParaRPr lang="cs-CZ"/>
          </a:p>
        </p:txBody>
      </p:sp>
      <p:sp>
        <p:nvSpPr>
          <p:cNvPr id="667650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7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09663" y="4670425"/>
            <a:ext cx="4443412" cy="4424363"/>
          </a:xfrm>
        </p:spPr>
        <p:txBody>
          <a:bodyPr/>
          <a:lstStyle/>
          <a:p>
            <a:pPr algn="just"/>
            <a:r>
              <a:rPr lang="cs-CZ">
                <a:latin typeface="Arial" panose="020B0604020202020204" pitchFamily="34" charset="0"/>
              </a:rPr>
              <a:t>Druhou velkou epizootologickou aplikací je Evidence nákaz zvířat.</a:t>
            </a:r>
          </a:p>
          <a:p>
            <a:pPr algn="just"/>
            <a:r>
              <a:rPr lang="cs-CZ">
                <a:latin typeface="Arial" panose="020B0604020202020204" pitchFamily="34" charset="0"/>
              </a:rPr>
              <a:t>Statický katalog nákaz je plně kompatibilní s seznamy nákaz O.I.E.</a:t>
            </a:r>
          </a:p>
        </p:txBody>
      </p:sp>
    </p:spTree>
    <p:extLst>
      <p:ext uri="{BB962C8B-B14F-4D97-AF65-F5344CB8AC3E}">
        <p14:creationId xmlns:p14="http://schemas.microsoft.com/office/powerpoint/2010/main" val="122399773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7963A80-82E2-4C66-9689-9A31360FEBC9}" type="slidenum">
              <a:rPr lang="cs-CZ"/>
              <a:pPr/>
              <a:t>12</a:t>
            </a:fld>
            <a:endParaRPr lang="cs-CZ"/>
          </a:p>
        </p:txBody>
      </p:sp>
      <p:sp>
        <p:nvSpPr>
          <p:cNvPr id="669698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96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09663" y="4670425"/>
            <a:ext cx="4443412" cy="4424363"/>
          </a:xfrm>
        </p:spPr>
        <p:txBody>
          <a:bodyPr/>
          <a:lstStyle/>
          <a:p>
            <a:pPr algn="just"/>
            <a:r>
              <a:rPr lang="cs-CZ">
                <a:latin typeface="Arial" panose="020B0604020202020204" pitchFamily="34" charset="0"/>
              </a:rPr>
              <a:t>Druhou velkou epizootologickou aplikací je Evidence nákaz zvířat.</a:t>
            </a:r>
          </a:p>
          <a:p>
            <a:pPr algn="just"/>
            <a:r>
              <a:rPr lang="cs-CZ">
                <a:latin typeface="Arial" panose="020B0604020202020204" pitchFamily="34" charset="0"/>
              </a:rPr>
              <a:t>Statický katalog nákaz je plně kompatibilní s seznamy nákaz O.I.E.</a:t>
            </a:r>
          </a:p>
        </p:txBody>
      </p:sp>
    </p:spTree>
    <p:extLst>
      <p:ext uri="{BB962C8B-B14F-4D97-AF65-F5344CB8AC3E}">
        <p14:creationId xmlns:p14="http://schemas.microsoft.com/office/powerpoint/2010/main" val="118502231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0C4D855-82CC-4D35-901D-EC2BB9A90542}" type="slidenum">
              <a:rPr lang="cs-CZ"/>
              <a:pPr/>
              <a:t>13</a:t>
            </a:fld>
            <a:endParaRPr lang="cs-CZ"/>
          </a:p>
        </p:txBody>
      </p:sp>
      <p:sp>
        <p:nvSpPr>
          <p:cNvPr id="671746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1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09663" y="4670425"/>
            <a:ext cx="4443412" cy="4424363"/>
          </a:xfrm>
        </p:spPr>
        <p:txBody>
          <a:bodyPr/>
          <a:lstStyle/>
          <a:p>
            <a:pPr algn="just"/>
            <a:r>
              <a:rPr lang="cs-CZ">
                <a:latin typeface="Arial" panose="020B0604020202020204" pitchFamily="34" charset="0"/>
              </a:rPr>
              <a:t>Druhou velkou epizootologickou aplikací je Evidence nákaz zvířat.</a:t>
            </a:r>
          </a:p>
          <a:p>
            <a:pPr algn="just"/>
            <a:r>
              <a:rPr lang="cs-CZ">
                <a:latin typeface="Arial" panose="020B0604020202020204" pitchFamily="34" charset="0"/>
              </a:rPr>
              <a:t>Statický katalog nákaz je plně kompatibilní s seznamy nákaz O.I.E.</a:t>
            </a:r>
          </a:p>
        </p:txBody>
      </p:sp>
    </p:spTree>
    <p:extLst>
      <p:ext uri="{BB962C8B-B14F-4D97-AF65-F5344CB8AC3E}">
        <p14:creationId xmlns:p14="http://schemas.microsoft.com/office/powerpoint/2010/main" val="20482949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A8963BB-BCFB-4E11-8D82-C5772EAA506F}" type="slidenum">
              <a:rPr lang="cs-CZ"/>
              <a:pPr/>
              <a:t>14</a:t>
            </a:fld>
            <a:endParaRPr lang="cs-CZ"/>
          </a:p>
        </p:txBody>
      </p:sp>
      <p:sp>
        <p:nvSpPr>
          <p:cNvPr id="673794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3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09663" y="4670425"/>
            <a:ext cx="4443412" cy="4424363"/>
          </a:xfrm>
        </p:spPr>
        <p:txBody>
          <a:bodyPr/>
          <a:lstStyle/>
          <a:p>
            <a:pPr algn="just"/>
            <a:r>
              <a:rPr lang="cs-CZ">
                <a:latin typeface="Arial" panose="020B0604020202020204" pitchFamily="34" charset="0"/>
              </a:rPr>
              <a:t>Druhou velkou epizootologickou aplikací je Evidence nákaz zvířat.</a:t>
            </a:r>
          </a:p>
          <a:p>
            <a:pPr algn="just"/>
            <a:r>
              <a:rPr lang="cs-CZ">
                <a:latin typeface="Arial" panose="020B0604020202020204" pitchFamily="34" charset="0"/>
              </a:rPr>
              <a:t>Statický katalog nákaz je plně kompatibilní s seznamy nákaz O.I.E.</a:t>
            </a:r>
          </a:p>
        </p:txBody>
      </p:sp>
    </p:spTree>
    <p:extLst>
      <p:ext uri="{BB962C8B-B14F-4D97-AF65-F5344CB8AC3E}">
        <p14:creationId xmlns:p14="http://schemas.microsoft.com/office/powerpoint/2010/main" val="330323097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A7ADFE6-11A0-4BA4-91CE-A320B47B1678}" type="slidenum">
              <a:rPr lang="cs-CZ"/>
              <a:pPr/>
              <a:t>15</a:t>
            </a:fld>
            <a:endParaRPr lang="cs-CZ"/>
          </a:p>
        </p:txBody>
      </p:sp>
      <p:sp>
        <p:nvSpPr>
          <p:cNvPr id="675842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09663" y="4670425"/>
            <a:ext cx="4443412" cy="4424363"/>
          </a:xfrm>
        </p:spPr>
        <p:txBody>
          <a:bodyPr/>
          <a:lstStyle/>
          <a:p>
            <a:pPr algn="just"/>
            <a:r>
              <a:rPr lang="cs-CZ">
                <a:latin typeface="Arial" panose="020B0604020202020204" pitchFamily="34" charset="0"/>
              </a:rPr>
              <a:t>Druhou velkou epizootologickou aplikací je Evidence nákaz zvířat.</a:t>
            </a:r>
          </a:p>
          <a:p>
            <a:pPr algn="just"/>
            <a:r>
              <a:rPr lang="cs-CZ">
                <a:latin typeface="Arial" panose="020B0604020202020204" pitchFamily="34" charset="0"/>
              </a:rPr>
              <a:t>Statický katalog nákaz je plně kompatibilní s seznamy nákaz O.I.E.</a:t>
            </a:r>
          </a:p>
        </p:txBody>
      </p:sp>
    </p:spTree>
    <p:extLst>
      <p:ext uri="{BB962C8B-B14F-4D97-AF65-F5344CB8AC3E}">
        <p14:creationId xmlns:p14="http://schemas.microsoft.com/office/powerpoint/2010/main" val="293125274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DCC64CC-A23D-469B-AB32-42C14B7C9BF0}" type="slidenum">
              <a:rPr lang="cs-CZ"/>
              <a:pPr/>
              <a:t>16</a:t>
            </a:fld>
            <a:endParaRPr lang="cs-CZ"/>
          </a:p>
        </p:txBody>
      </p:sp>
      <p:sp>
        <p:nvSpPr>
          <p:cNvPr id="677890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78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09663" y="4670425"/>
            <a:ext cx="4443412" cy="4424363"/>
          </a:xfrm>
        </p:spPr>
        <p:txBody>
          <a:bodyPr/>
          <a:lstStyle/>
          <a:p>
            <a:pPr algn="just"/>
            <a:r>
              <a:rPr lang="cs-CZ">
                <a:latin typeface="Arial" panose="020B0604020202020204" pitchFamily="34" charset="0"/>
              </a:rPr>
              <a:t>Druhou velkou epizootologickou aplikací je Evidence nákaz zvířat.</a:t>
            </a:r>
          </a:p>
          <a:p>
            <a:pPr algn="just"/>
            <a:r>
              <a:rPr lang="cs-CZ">
                <a:latin typeface="Arial" panose="020B0604020202020204" pitchFamily="34" charset="0"/>
              </a:rPr>
              <a:t>Statický katalog nákaz je plně kompatibilní s seznamy nákaz O.I.E.</a:t>
            </a:r>
          </a:p>
        </p:txBody>
      </p:sp>
    </p:spTree>
    <p:extLst>
      <p:ext uri="{BB962C8B-B14F-4D97-AF65-F5344CB8AC3E}">
        <p14:creationId xmlns:p14="http://schemas.microsoft.com/office/powerpoint/2010/main" val="33445907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F69004A-A57F-4419-AA7D-AE81CD597047}" type="slidenum">
              <a:rPr lang="cs-CZ"/>
              <a:pPr/>
              <a:t>17</a:t>
            </a:fld>
            <a:endParaRPr lang="cs-CZ"/>
          </a:p>
        </p:txBody>
      </p:sp>
      <p:sp>
        <p:nvSpPr>
          <p:cNvPr id="679938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99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09663" y="4670425"/>
            <a:ext cx="4443412" cy="4424363"/>
          </a:xfrm>
        </p:spPr>
        <p:txBody>
          <a:bodyPr/>
          <a:lstStyle/>
          <a:p>
            <a:pPr algn="just"/>
            <a:r>
              <a:rPr lang="cs-CZ">
                <a:latin typeface="Arial" panose="020B0604020202020204" pitchFamily="34" charset="0"/>
              </a:rPr>
              <a:t>Druhou velkou epizootologickou aplikací je Evidence nákaz zvířat.</a:t>
            </a:r>
          </a:p>
          <a:p>
            <a:pPr algn="just"/>
            <a:r>
              <a:rPr lang="cs-CZ">
                <a:latin typeface="Arial" panose="020B0604020202020204" pitchFamily="34" charset="0"/>
              </a:rPr>
              <a:t>Statický katalog nákaz je plně kompatibilní s seznamy nákaz O.I.E.</a:t>
            </a:r>
          </a:p>
        </p:txBody>
      </p:sp>
    </p:spTree>
    <p:extLst>
      <p:ext uri="{BB962C8B-B14F-4D97-AF65-F5344CB8AC3E}">
        <p14:creationId xmlns:p14="http://schemas.microsoft.com/office/powerpoint/2010/main" val="349660090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8E955A7-63D1-4328-9FE2-FE1C4912B2F3}" type="slidenum">
              <a:rPr lang="cs-CZ"/>
              <a:pPr/>
              <a:t>18</a:t>
            </a:fld>
            <a:endParaRPr lang="cs-CZ"/>
          </a:p>
        </p:txBody>
      </p:sp>
      <p:sp>
        <p:nvSpPr>
          <p:cNvPr id="681986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19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09663" y="4670425"/>
            <a:ext cx="4443412" cy="4424363"/>
          </a:xfrm>
        </p:spPr>
        <p:txBody>
          <a:bodyPr/>
          <a:lstStyle/>
          <a:p>
            <a:pPr algn="just"/>
            <a:r>
              <a:rPr lang="cs-CZ">
                <a:latin typeface="Arial" panose="020B0604020202020204" pitchFamily="34" charset="0"/>
              </a:rPr>
              <a:t>Druhou velkou epizootologickou aplikací je Evidence nákaz zvířat.</a:t>
            </a:r>
          </a:p>
          <a:p>
            <a:pPr algn="just"/>
            <a:r>
              <a:rPr lang="cs-CZ">
                <a:latin typeface="Arial" panose="020B0604020202020204" pitchFamily="34" charset="0"/>
              </a:rPr>
              <a:t>Statický katalog nákaz je plně kompatibilní s seznamy nákaz O.I.E.</a:t>
            </a:r>
          </a:p>
        </p:txBody>
      </p:sp>
    </p:spTree>
    <p:extLst>
      <p:ext uri="{BB962C8B-B14F-4D97-AF65-F5344CB8AC3E}">
        <p14:creationId xmlns:p14="http://schemas.microsoft.com/office/powerpoint/2010/main" val="171646171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76A3D05-4752-41CC-A3F6-F76B6811F296}" type="slidenum">
              <a:rPr lang="cs-CZ"/>
              <a:pPr/>
              <a:t>19</a:t>
            </a:fld>
            <a:endParaRPr lang="cs-CZ"/>
          </a:p>
        </p:txBody>
      </p:sp>
      <p:sp>
        <p:nvSpPr>
          <p:cNvPr id="684034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4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09663" y="4670425"/>
            <a:ext cx="4443412" cy="4424363"/>
          </a:xfrm>
        </p:spPr>
        <p:txBody>
          <a:bodyPr/>
          <a:lstStyle/>
          <a:p>
            <a:pPr algn="just"/>
            <a:r>
              <a:rPr lang="cs-CZ">
                <a:latin typeface="Arial" panose="020B0604020202020204" pitchFamily="34" charset="0"/>
              </a:rPr>
              <a:t>Druhou velkou epizootologickou aplikací je Evidence nákaz zvířat.</a:t>
            </a:r>
          </a:p>
          <a:p>
            <a:pPr algn="just"/>
            <a:r>
              <a:rPr lang="cs-CZ">
                <a:latin typeface="Arial" panose="020B0604020202020204" pitchFamily="34" charset="0"/>
              </a:rPr>
              <a:t>Statický katalog nákaz je plně kompatibilní s seznamy nákaz O.I.E.</a:t>
            </a:r>
          </a:p>
        </p:txBody>
      </p:sp>
    </p:spTree>
    <p:extLst>
      <p:ext uri="{BB962C8B-B14F-4D97-AF65-F5344CB8AC3E}">
        <p14:creationId xmlns:p14="http://schemas.microsoft.com/office/powerpoint/2010/main" val="16829247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7021638-3B50-48FB-810F-9102F1D6CE55}" type="slidenum">
              <a:rPr lang="cs-CZ"/>
              <a:pPr/>
              <a:t>2</a:t>
            </a:fld>
            <a:endParaRPr lang="cs-CZ"/>
          </a:p>
        </p:txBody>
      </p:sp>
      <p:sp>
        <p:nvSpPr>
          <p:cNvPr id="435202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52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09663" y="4670425"/>
            <a:ext cx="4443412" cy="4424363"/>
          </a:xfrm>
        </p:spPr>
        <p:txBody>
          <a:bodyPr/>
          <a:lstStyle/>
          <a:p>
            <a:pPr algn="just"/>
            <a:r>
              <a:rPr lang="cs-CZ">
                <a:latin typeface="Arial" panose="020B0604020202020204" pitchFamily="34" charset="0"/>
              </a:rPr>
              <a:t>Druhou velkou epizootologickou aplikací je Evidence nákaz zvířat.</a:t>
            </a:r>
          </a:p>
          <a:p>
            <a:pPr algn="just"/>
            <a:r>
              <a:rPr lang="cs-CZ">
                <a:latin typeface="Arial" panose="020B0604020202020204" pitchFamily="34" charset="0"/>
              </a:rPr>
              <a:t>Statický katalog nákaz je plně kompatibilní s seznamy nákaz O.I.E.</a:t>
            </a:r>
          </a:p>
        </p:txBody>
      </p:sp>
    </p:spTree>
    <p:extLst>
      <p:ext uri="{BB962C8B-B14F-4D97-AF65-F5344CB8AC3E}">
        <p14:creationId xmlns:p14="http://schemas.microsoft.com/office/powerpoint/2010/main" val="56350323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3A448C5-0185-4EE3-9949-837695D67E18}" type="slidenum">
              <a:rPr lang="cs-CZ"/>
              <a:pPr/>
              <a:t>20</a:t>
            </a:fld>
            <a:endParaRPr lang="cs-CZ"/>
          </a:p>
        </p:txBody>
      </p:sp>
      <p:sp>
        <p:nvSpPr>
          <p:cNvPr id="686082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0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09663" y="4670425"/>
            <a:ext cx="4443412" cy="4424363"/>
          </a:xfrm>
        </p:spPr>
        <p:txBody>
          <a:bodyPr/>
          <a:lstStyle/>
          <a:p>
            <a:pPr algn="just"/>
            <a:r>
              <a:rPr lang="cs-CZ">
                <a:latin typeface="Arial" panose="020B0604020202020204" pitchFamily="34" charset="0"/>
              </a:rPr>
              <a:t>Druhou velkou epizootologickou aplikací je Evidence nákaz zvířat.</a:t>
            </a:r>
          </a:p>
          <a:p>
            <a:pPr algn="just"/>
            <a:r>
              <a:rPr lang="cs-CZ">
                <a:latin typeface="Arial" panose="020B0604020202020204" pitchFamily="34" charset="0"/>
              </a:rPr>
              <a:t>Statický katalog nákaz je plně kompatibilní s seznamy nákaz O.I.E.</a:t>
            </a:r>
          </a:p>
        </p:txBody>
      </p:sp>
    </p:spTree>
    <p:extLst>
      <p:ext uri="{BB962C8B-B14F-4D97-AF65-F5344CB8AC3E}">
        <p14:creationId xmlns:p14="http://schemas.microsoft.com/office/powerpoint/2010/main" val="113493416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8C459D4-44C8-4B7C-A433-E2C3D218B80F}" type="slidenum">
              <a:rPr lang="cs-CZ"/>
              <a:pPr/>
              <a:t>21</a:t>
            </a:fld>
            <a:endParaRPr lang="cs-CZ"/>
          </a:p>
        </p:txBody>
      </p:sp>
      <p:sp>
        <p:nvSpPr>
          <p:cNvPr id="688130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81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09663" y="4670425"/>
            <a:ext cx="4443412" cy="4424363"/>
          </a:xfrm>
        </p:spPr>
        <p:txBody>
          <a:bodyPr/>
          <a:lstStyle/>
          <a:p>
            <a:pPr algn="just"/>
            <a:r>
              <a:rPr lang="cs-CZ">
                <a:latin typeface="Arial" panose="020B0604020202020204" pitchFamily="34" charset="0"/>
              </a:rPr>
              <a:t>Druhou velkou epizootologickou aplikací je Evidence nákaz zvířat.</a:t>
            </a:r>
          </a:p>
          <a:p>
            <a:pPr algn="just"/>
            <a:r>
              <a:rPr lang="cs-CZ">
                <a:latin typeface="Arial" panose="020B0604020202020204" pitchFamily="34" charset="0"/>
              </a:rPr>
              <a:t>Statický katalog nákaz je plně kompatibilní s seznamy nákaz O.I.E.</a:t>
            </a:r>
          </a:p>
        </p:txBody>
      </p:sp>
    </p:spTree>
    <p:extLst>
      <p:ext uri="{BB962C8B-B14F-4D97-AF65-F5344CB8AC3E}">
        <p14:creationId xmlns:p14="http://schemas.microsoft.com/office/powerpoint/2010/main" val="39015488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C2D66D1-4072-4478-B45F-6F4900B28BAC}" type="slidenum">
              <a:rPr lang="cs-CZ"/>
              <a:pPr/>
              <a:t>22</a:t>
            </a:fld>
            <a:endParaRPr lang="cs-CZ"/>
          </a:p>
        </p:txBody>
      </p:sp>
      <p:sp>
        <p:nvSpPr>
          <p:cNvPr id="690178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01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09663" y="4670425"/>
            <a:ext cx="4443412" cy="4424363"/>
          </a:xfrm>
        </p:spPr>
        <p:txBody>
          <a:bodyPr/>
          <a:lstStyle/>
          <a:p>
            <a:pPr algn="just"/>
            <a:r>
              <a:rPr lang="cs-CZ">
                <a:latin typeface="Arial" panose="020B0604020202020204" pitchFamily="34" charset="0"/>
              </a:rPr>
              <a:t>Druhou velkou epizootologickou aplikací je Evidence nákaz zvířat.</a:t>
            </a:r>
          </a:p>
          <a:p>
            <a:pPr algn="just"/>
            <a:r>
              <a:rPr lang="cs-CZ">
                <a:latin typeface="Arial" panose="020B0604020202020204" pitchFamily="34" charset="0"/>
              </a:rPr>
              <a:t>Statický katalog nákaz je plně kompatibilní s seznamy nákaz O.I.E.</a:t>
            </a:r>
          </a:p>
        </p:txBody>
      </p:sp>
    </p:spTree>
    <p:extLst>
      <p:ext uri="{BB962C8B-B14F-4D97-AF65-F5344CB8AC3E}">
        <p14:creationId xmlns:p14="http://schemas.microsoft.com/office/powerpoint/2010/main" val="296858648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D84B12C-70C2-491D-8A48-8099EBB3B921}" type="slidenum">
              <a:rPr lang="cs-CZ"/>
              <a:pPr/>
              <a:t>23</a:t>
            </a:fld>
            <a:endParaRPr lang="cs-CZ"/>
          </a:p>
        </p:txBody>
      </p:sp>
      <p:sp>
        <p:nvSpPr>
          <p:cNvPr id="727042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09663" y="4670425"/>
            <a:ext cx="4443412" cy="4424363"/>
          </a:xfrm>
        </p:spPr>
        <p:txBody>
          <a:bodyPr/>
          <a:lstStyle/>
          <a:p>
            <a:pPr algn="just"/>
            <a:r>
              <a:rPr lang="cs-CZ">
                <a:latin typeface="Arial" panose="020B0604020202020204" pitchFamily="34" charset="0"/>
              </a:rPr>
              <a:t>Druhou velkou epizootologickou aplikací je Evidence nákaz zvířat.</a:t>
            </a:r>
          </a:p>
          <a:p>
            <a:pPr algn="just"/>
            <a:r>
              <a:rPr lang="cs-CZ">
                <a:latin typeface="Arial" panose="020B0604020202020204" pitchFamily="34" charset="0"/>
              </a:rPr>
              <a:t>Statický katalog nákaz je plně kompatibilní s seznamy nákaz O.I.E.</a:t>
            </a:r>
          </a:p>
        </p:txBody>
      </p:sp>
    </p:spTree>
    <p:extLst>
      <p:ext uri="{BB962C8B-B14F-4D97-AF65-F5344CB8AC3E}">
        <p14:creationId xmlns:p14="http://schemas.microsoft.com/office/powerpoint/2010/main" val="84090575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2C759EC-A3D5-47C4-B42A-C75983B74E5E}" type="slidenum">
              <a:rPr lang="cs-CZ"/>
              <a:pPr/>
              <a:t>24</a:t>
            </a:fld>
            <a:endParaRPr lang="cs-CZ"/>
          </a:p>
        </p:txBody>
      </p:sp>
      <p:sp>
        <p:nvSpPr>
          <p:cNvPr id="731138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11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09663" y="4670425"/>
            <a:ext cx="4443412" cy="4424363"/>
          </a:xfrm>
        </p:spPr>
        <p:txBody>
          <a:bodyPr/>
          <a:lstStyle/>
          <a:p>
            <a:pPr algn="just"/>
            <a:r>
              <a:rPr lang="cs-CZ">
                <a:latin typeface="Arial" panose="020B0604020202020204" pitchFamily="34" charset="0"/>
              </a:rPr>
              <a:t>Druhou velkou epizootologickou aplikací je Evidence nákaz zvířat.</a:t>
            </a:r>
          </a:p>
          <a:p>
            <a:pPr algn="just"/>
            <a:r>
              <a:rPr lang="cs-CZ">
                <a:latin typeface="Arial" panose="020B0604020202020204" pitchFamily="34" charset="0"/>
              </a:rPr>
              <a:t>Statický katalog nákaz je plně kompatibilní s seznamy nákaz O.I.E.</a:t>
            </a:r>
          </a:p>
        </p:txBody>
      </p:sp>
    </p:spTree>
    <p:extLst>
      <p:ext uri="{BB962C8B-B14F-4D97-AF65-F5344CB8AC3E}">
        <p14:creationId xmlns:p14="http://schemas.microsoft.com/office/powerpoint/2010/main" val="282380629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9B38425-1A37-4157-A0A9-D3C6683DF123}" type="slidenum">
              <a:rPr lang="cs-CZ"/>
              <a:pPr/>
              <a:t>25</a:t>
            </a:fld>
            <a:endParaRPr lang="cs-CZ"/>
          </a:p>
        </p:txBody>
      </p:sp>
      <p:sp>
        <p:nvSpPr>
          <p:cNvPr id="776194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6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09663" y="4670425"/>
            <a:ext cx="4443412" cy="4424363"/>
          </a:xfrm>
        </p:spPr>
        <p:txBody>
          <a:bodyPr/>
          <a:lstStyle/>
          <a:p>
            <a:pPr algn="just"/>
            <a:r>
              <a:rPr lang="cs-CZ">
                <a:latin typeface="Arial" panose="020B0604020202020204" pitchFamily="34" charset="0"/>
              </a:rPr>
              <a:t>Druhou velkou epizootologickou aplikací je Evidence nákaz zvířat.</a:t>
            </a:r>
          </a:p>
          <a:p>
            <a:pPr algn="just"/>
            <a:r>
              <a:rPr lang="cs-CZ">
                <a:latin typeface="Arial" panose="020B0604020202020204" pitchFamily="34" charset="0"/>
              </a:rPr>
              <a:t>Statický katalog nákaz je plně kompatibilní s seznamy nákaz O.I.E.</a:t>
            </a:r>
          </a:p>
        </p:txBody>
      </p:sp>
    </p:spTree>
    <p:extLst>
      <p:ext uri="{BB962C8B-B14F-4D97-AF65-F5344CB8AC3E}">
        <p14:creationId xmlns:p14="http://schemas.microsoft.com/office/powerpoint/2010/main" val="268955919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94E9942-1731-49CB-BE6F-A3064F717D97}" type="slidenum">
              <a:rPr lang="cs-CZ"/>
              <a:pPr/>
              <a:t>26</a:t>
            </a:fld>
            <a:endParaRPr lang="cs-CZ"/>
          </a:p>
        </p:txBody>
      </p:sp>
      <p:sp>
        <p:nvSpPr>
          <p:cNvPr id="780290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0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09663" y="4670425"/>
            <a:ext cx="4443412" cy="4424363"/>
          </a:xfrm>
        </p:spPr>
        <p:txBody>
          <a:bodyPr/>
          <a:lstStyle/>
          <a:p>
            <a:pPr algn="just"/>
            <a:r>
              <a:rPr lang="cs-CZ">
                <a:latin typeface="Arial" panose="020B0604020202020204" pitchFamily="34" charset="0"/>
              </a:rPr>
              <a:t>Druhou velkou epizootologickou aplikací je Evidence nákaz zvířat.</a:t>
            </a:r>
          </a:p>
          <a:p>
            <a:pPr algn="just"/>
            <a:r>
              <a:rPr lang="cs-CZ">
                <a:latin typeface="Arial" panose="020B0604020202020204" pitchFamily="34" charset="0"/>
              </a:rPr>
              <a:t>Statický katalog nákaz je plně kompatibilní s seznamy nákaz O.I.E.</a:t>
            </a:r>
          </a:p>
        </p:txBody>
      </p:sp>
    </p:spTree>
    <p:extLst>
      <p:ext uri="{BB962C8B-B14F-4D97-AF65-F5344CB8AC3E}">
        <p14:creationId xmlns:p14="http://schemas.microsoft.com/office/powerpoint/2010/main" val="160671149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2D3994B-AEE1-4CAD-9858-BAE282D51596}" type="slidenum">
              <a:rPr lang="cs-CZ"/>
              <a:pPr/>
              <a:t>27</a:t>
            </a:fld>
            <a:endParaRPr lang="cs-CZ"/>
          </a:p>
        </p:txBody>
      </p:sp>
      <p:sp>
        <p:nvSpPr>
          <p:cNvPr id="782338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2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09663" y="4670425"/>
            <a:ext cx="4443412" cy="4424363"/>
          </a:xfrm>
        </p:spPr>
        <p:txBody>
          <a:bodyPr/>
          <a:lstStyle/>
          <a:p>
            <a:pPr algn="just"/>
            <a:r>
              <a:rPr lang="cs-CZ">
                <a:latin typeface="Arial" panose="020B0604020202020204" pitchFamily="34" charset="0"/>
              </a:rPr>
              <a:t>Druhou velkou epizootologickou aplikací je Evidence nákaz zvířat.</a:t>
            </a:r>
          </a:p>
          <a:p>
            <a:pPr algn="just"/>
            <a:r>
              <a:rPr lang="cs-CZ">
                <a:latin typeface="Arial" panose="020B0604020202020204" pitchFamily="34" charset="0"/>
              </a:rPr>
              <a:t>Statický katalog nákaz je plně kompatibilní s seznamy nákaz O.I.E.</a:t>
            </a:r>
          </a:p>
        </p:txBody>
      </p:sp>
    </p:spTree>
    <p:extLst>
      <p:ext uri="{BB962C8B-B14F-4D97-AF65-F5344CB8AC3E}">
        <p14:creationId xmlns:p14="http://schemas.microsoft.com/office/powerpoint/2010/main" val="31914008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1BEA3E8-71E4-4EDA-BD2D-5CF8D4B13288}" type="slidenum">
              <a:rPr lang="cs-CZ"/>
              <a:pPr/>
              <a:t>28</a:t>
            </a:fld>
            <a:endParaRPr lang="cs-CZ"/>
          </a:p>
        </p:txBody>
      </p:sp>
      <p:sp>
        <p:nvSpPr>
          <p:cNvPr id="784386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4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09663" y="4670425"/>
            <a:ext cx="4443412" cy="4424363"/>
          </a:xfrm>
        </p:spPr>
        <p:txBody>
          <a:bodyPr/>
          <a:lstStyle/>
          <a:p>
            <a:pPr algn="just"/>
            <a:r>
              <a:rPr lang="cs-CZ">
                <a:latin typeface="Arial" panose="020B0604020202020204" pitchFamily="34" charset="0"/>
              </a:rPr>
              <a:t>Druhou velkou epizootologickou aplikací je Evidence nákaz zvířat.</a:t>
            </a:r>
          </a:p>
          <a:p>
            <a:pPr algn="just"/>
            <a:r>
              <a:rPr lang="cs-CZ">
                <a:latin typeface="Arial" panose="020B0604020202020204" pitchFamily="34" charset="0"/>
              </a:rPr>
              <a:t>Statický katalog nákaz je plně kompatibilní s seznamy nákaz O.I.E.</a:t>
            </a:r>
          </a:p>
        </p:txBody>
      </p:sp>
    </p:spTree>
    <p:extLst>
      <p:ext uri="{BB962C8B-B14F-4D97-AF65-F5344CB8AC3E}">
        <p14:creationId xmlns:p14="http://schemas.microsoft.com/office/powerpoint/2010/main" val="372192788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A84020F-629D-46E3-BE24-C7A0248C17BA}" type="slidenum">
              <a:rPr lang="cs-CZ"/>
              <a:pPr/>
              <a:t>29</a:t>
            </a:fld>
            <a:endParaRPr lang="cs-CZ"/>
          </a:p>
        </p:txBody>
      </p:sp>
      <p:sp>
        <p:nvSpPr>
          <p:cNvPr id="788482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09663" y="4670425"/>
            <a:ext cx="4443412" cy="4424363"/>
          </a:xfrm>
        </p:spPr>
        <p:txBody>
          <a:bodyPr/>
          <a:lstStyle/>
          <a:p>
            <a:pPr algn="just"/>
            <a:r>
              <a:rPr lang="cs-CZ">
                <a:latin typeface="Arial" panose="020B0604020202020204" pitchFamily="34" charset="0"/>
              </a:rPr>
              <a:t>Druhou velkou epizootologickou aplikací je Evidence nákaz zvířat.</a:t>
            </a:r>
          </a:p>
          <a:p>
            <a:pPr algn="just"/>
            <a:r>
              <a:rPr lang="cs-CZ">
                <a:latin typeface="Arial" panose="020B0604020202020204" pitchFamily="34" charset="0"/>
              </a:rPr>
              <a:t>Statický katalog nákaz je plně kompatibilní s seznamy nákaz O.I.E.</a:t>
            </a:r>
          </a:p>
        </p:txBody>
      </p:sp>
    </p:spTree>
    <p:extLst>
      <p:ext uri="{BB962C8B-B14F-4D97-AF65-F5344CB8AC3E}">
        <p14:creationId xmlns:p14="http://schemas.microsoft.com/office/powerpoint/2010/main" val="36136917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128F371-40B6-4527-A237-4ECDC8B0E4F3}" type="slidenum">
              <a:rPr lang="cs-CZ"/>
              <a:pPr/>
              <a:t>3</a:t>
            </a:fld>
            <a:endParaRPr lang="cs-CZ"/>
          </a:p>
        </p:txBody>
      </p:sp>
      <p:sp>
        <p:nvSpPr>
          <p:cNvPr id="650242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0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09663" y="4670425"/>
            <a:ext cx="4443412" cy="4424363"/>
          </a:xfrm>
        </p:spPr>
        <p:txBody>
          <a:bodyPr/>
          <a:lstStyle/>
          <a:p>
            <a:pPr algn="just"/>
            <a:r>
              <a:rPr lang="cs-CZ">
                <a:latin typeface="Arial" panose="020B0604020202020204" pitchFamily="34" charset="0"/>
              </a:rPr>
              <a:t>Druhou velkou epizootologickou aplikací je Evidence nákaz zvířat.</a:t>
            </a:r>
          </a:p>
          <a:p>
            <a:pPr algn="just"/>
            <a:r>
              <a:rPr lang="cs-CZ">
                <a:latin typeface="Arial" panose="020B0604020202020204" pitchFamily="34" charset="0"/>
              </a:rPr>
              <a:t>Statický katalog nákaz je plně kompatibilní s seznamy nákaz O.I.E.</a:t>
            </a:r>
          </a:p>
        </p:txBody>
      </p:sp>
    </p:spTree>
    <p:extLst>
      <p:ext uri="{BB962C8B-B14F-4D97-AF65-F5344CB8AC3E}">
        <p14:creationId xmlns:p14="http://schemas.microsoft.com/office/powerpoint/2010/main" val="425412476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6369550-EB12-401F-8243-A042F209CADC}" type="slidenum">
              <a:rPr lang="cs-CZ"/>
              <a:pPr/>
              <a:t>30</a:t>
            </a:fld>
            <a:endParaRPr lang="cs-CZ"/>
          </a:p>
        </p:txBody>
      </p:sp>
      <p:sp>
        <p:nvSpPr>
          <p:cNvPr id="437250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72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09663" y="4670425"/>
            <a:ext cx="4443412" cy="4424363"/>
          </a:xfrm>
        </p:spPr>
        <p:txBody>
          <a:bodyPr/>
          <a:lstStyle/>
          <a:p>
            <a:pPr algn="just"/>
            <a:r>
              <a:rPr lang="cs-CZ">
                <a:latin typeface="Arial" panose="020B0604020202020204" pitchFamily="34" charset="0"/>
              </a:rPr>
              <a:t>Druhou velkou epizootologickou aplikací je Evidence nákaz zvířat.</a:t>
            </a:r>
          </a:p>
          <a:p>
            <a:pPr algn="just"/>
            <a:r>
              <a:rPr lang="cs-CZ">
                <a:latin typeface="Arial" panose="020B0604020202020204" pitchFamily="34" charset="0"/>
              </a:rPr>
              <a:t>Statický katalog nákaz je plně kompatibilní s seznamy nákaz O.I.E.</a:t>
            </a:r>
          </a:p>
        </p:txBody>
      </p:sp>
    </p:spTree>
    <p:extLst>
      <p:ext uri="{BB962C8B-B14F-4D97-AF65-F5344CB8AC3E}">
        <p14:creationId xmlns:p14="http://schemas.microsoft.com/office/powerpoint/2010/main" val="391340526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BF53B3E-BF58-433E-8770-677727E4F13C}" type="slidenum">
              <a:rPr lang="cs-CZ"/>
              <a:pPr/>
              <a:t>31</a:t>
            </a:fld>
            <a:endParaRPr lang="cs-CZ"/>
          </a:p>
        </p:txBody>
      </p:sp>
      <p:sp>
        <p:nvSpPr>
          <p:cNvPr id="765954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59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9052466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C65CC14-01E1-4B64-819A-7D35A66EB4E0}" type="slidenum">
              <a:rPr lang="cs-CZ"/>
              <a:pPr/>
              <a:t>32</a:t>
            </a:fld>
            <a:endParaRPr lang="cs-CZ"/>
          </a:p>
        </p:txBody>
      </p:sp>
      <p:sp>
        <p:nvSpPr>
          <p:cNvPr id="769026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90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5471077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3A3B9BF-59DB-4A0D-B3D3-44188E7FFFCB}" type="slidenum">
              <a:rPr lang="cs-CZ"/>
              <a:pPr/>
              <a:t>33</a:t>
            </a:fld>
            <a:endParaRPr lang="cs-CZ"/>
          </a:p>
        </p:txBody>
      </p:sp>
      <p:sp>
        <p:nvSpPr>
          <p:cNvPr id="770050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00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3803453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DF00CE7-FADE-4084-AD22-658C989BD57E}" type="slidenum">
              <a:rPr lang="cs-CZ"/>
              <a:pPr/>
              <a:t>34</a:t>
            </a:fld>
            <a:endParaRPr lang="cs-CZ"/>
          </a:p>
        </p:txBody>
      </p:sp>
      <p:sp>
        <p:nvSpPr>
          <p:cNvPr id="771074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10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7546671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770AF31-3223-46CF-B309-C8B55CDC90A8}" type="slidenum">
              <a:rPr lang="cs-CZ"/>
              <a:pPr/>
              <a:t>35</a:t>
            </a:fld>
            <a:endParaRPr lang="cs-CZ"/>
          </a:p>
        </p:txBody>
      </p:sp>
      <p:sp>
        <p:nvSpPr>
          <p:cNvPr id="772098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2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1436694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8080672-C3C2-4F7E-81DB-613F54998F28}" type="slidenum">
              <a:rPr lang="cs-CZ"/>
              <a:pPr/>
              <a:t>36</a:t>
            </a:fld>
            <a:endParaRPr lang="cs-CZ"/>
          </a:p>
        </p:txBody>
      </p:sp>
      <p:sp>
        <p:nvSpPr>
          <p:cNvPr id="439298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92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09663" y="4670425"/>
            <a:ext cx="4443412" cy="4424363"/>
          </a:xfrm>
        </p:spPr>
        <p:txBody>
          <a:bodyPr/>
          <a:lstStyle/>
          <a:p>
            <a:pPr algn="just"/>
            <a:r>
              <a:rPr lang="cs-CZ">
                <a:latin typeface="Arial" panose="020B0604020202020204" pitchFamily="34" charset="0"/>
              </a:rPr>
              <a:t>Druhou velkou epizootologickou aplikací je Evidence nákaz zvířat.</a:t>
            </a:r>
          </a:p>
          <a:p>
            <a:pPr algn="just"/>
            <a:r>
              <a:rPr lang="cs-CZ">
                <a:latin typeface="Arial" panose="020B0604020202020204" pitchFamily="34" charset="0"/>
              </a:rPr>
              <a:t>Statický katalog nákaz je plně kompatibilní s seznamy nákaz O.I.E.</a:t>
            </a:r>
          </a:p>
        </p:txBody>
      </p:sp>
    </p:spTree>
    <p:extLst>
      <p:ext uri="{BB962C8B-B14F-4D97-AF65-F5344CB8AC3E}">
        <p14:creationId xmlns:p14="http://schemas.microsoft.com/office/powerpoint/2010/main" val="41840522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A94B613-2569-44BB-8C60-E0387E8E0E10}" type="slidenum">
              <a:rPr lang="cs-CZ"/>
              <a:pPr/>
              <a:t>37</a:t>
            </a:fld>
            <a:endParaRPr lang="cs-CZ"/>
          </a:p>
        </p:txBody>
      </p:sp>
      <p:sp>
        <p:nvSpPr>
          <p:cNvPr id="739330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93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09663" y="4670425"/>
            <a:ext cx="4443412" cy="4424363"/>
          </a:xfrm>
        </p:spPr>
        <p:txBody>
          <a:bodyPr/>
          <a:lstStyle/>
          <a:p>
            <a:pPr algn="just"/>
            <a:r>
              <a:rPr lang="cs-CZ">
                <a:latin typeface="Arial" panose="020B0604020202020204" pitchFamily="34" charset="0"/>
              </a:rPr>
              <a:t>Druhou velkou epizootologickou aplikací je Evidence nákaz zvířat.</a:t>
            </a:r>
          </a:p>
          <a:p>
            <a:pPr algn="just"/>
            <a:r>
              <a:rPr lang="cs-CZ">
                <a:latin typeface="Arial" panose="020B0604020202020204" pitchFamily="34" charset="0"/>
              </a:rPr>
              <a:t>Statický katalog nákaz je plně kompatibilní s seznamy nákaz O.I.E.</a:t>
            </a:r>
          </a:p>
        </p:txBody>
      </p:sp>
    </p:spTree>
    <p:extLst>
      <p:ext uri="{BB962C8B-B14F-4D97-AF65-F5344CB8AC3E}">
        <p14:creationId xmlns:p14="http://schemas.microsoft.com/office/powerpoint/2010/main" val="414324560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065BED2-14E0-46E3-9015-AF72576E2A9D}" type="slidenum">
              <a:rPr lang="cs-CZ"/>
              <a:pPr/>
              <a:t>38</a:t>
            </a:fld>
            <a:endParaRPr lang="cs-CZ"/>
          </a:p>
        </p:txBody>
      </p:sp>
      <p:sp>
        <p:nvSpPr>
          <p:cNvPr id="741378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13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09663" y="4670425"/>
            <a:ext cx="4443412" cy="4424363"/>
          </a:xfrm>
        </p:spPr>
        <p:txBody>
          <a:bodyPr/>
          <a:lstStyle/>
          <a:p>
            <a:pPr algn="just"/>
            <a:r>
              <a:rPr lang="cs-CZ">
                <a:latin typeface="Arial" panose="020B0604020202020204" pitchFamily="34" charset="0"/>
              </a:rPr>
              <a:t>Druhou velkou epizootologickou aplikací je Evidence nákaz zvířat.</a:t>
            </a:r>
          </a:p>
          <a:p>
            <a:pPr algn="just"/>
            <a:r>
              <a:rPr lang="cs-CZ">
                <a:latin typeface="Arial" panose="020B0604020202020204" pitchFamily="34" charset="0"/>
              </a:rPr>
              <a:t>Statický katalog nákaz je plně kompatibilní s seznamy nákaz O.I.E.</a:t>
            </a:r>
          </a:p>
        </p:txBody>
      </p:sp>
    </p:spTree>
    <p:extLst>
      <p:ext uri="{BB962C8B-B14F-4D97-AF65-F5344CB8AC3E}">
        <p14:creationId xmlns:p14="http://schemas.microsoft.com/office/powerpoint/2010/main" val="39501422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267E8D2-B04C-46D0-A8B9-3FF4E8CFE9BE}" type="slidenum">
              <a:rPr lang="cs-CZ"/>
              <a:pPr/>
              <a:t>4</a:t>
            </a:fld>
            <a:endParaRPr lang="cs-CZ"/>
          </a:p>
        </p:txBody>
      </p:sp>
      <p:sp>
        <p:nvSpPr>
          <p:cNvPr id="653314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33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09663" y="4670425"/>
            <a:ext cx="4443412" cy="4424363"/>
          </a:xfrm>
        </p:spPr>
        <p:txBody>
          <a:bodyPr/>
          <a:lstStyle/>
          <a:p>
            <a:pPr algn="just"/>
            <a:r>
              <a:rPr lang="cs-CZ">
                <a:latin typeface="Arial" panose="020B0604020202020204" pitchFamily="34" charset="0"/>
              </a:rPr>
              <a:t>Druhou velkou epizootologickou aplikací je Evidence nákaz zvířat.</a:t>
            </a:r>
          </a:p>
          <a:p>
            <a:pPr algn="just"/>
            <a:r>
              <a:rPr lang="cs-CZ">
                <a:latin typeface="Arial" panose="020B0604020202020204" pitchFamily="34" charset="0"/>
              </a:rPr>
              <a:t>Statický katalog nákaz je plně kompatibilní s seznamy nákaz O.I.E.</a:t>
            </a:r>
          </a:p>
        </p:txBody>
      </p:sp>
    </p:spTree>
    <p:extLst>
      <p:ext uri="{BB962C8B-B14F-4D97-AF65-F5344CB8AC3E}">
        <p14:creationId xmlns:p14="http://schemas.microsoft.com/office/powerpoint/2010/main" val="40701083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3AEF7C5-4CC3-45B3-9DF0-87747A2E1DEF}" type="slidenum">
              <a:rPr lang="cs-CZ"/>
              <a:pPr/>
              <a:t>5</a:t>
            </a:fld>
            <a:endParaRPr lang="cs-CZ"/>
          </a:p>
        </p:txBody>
      </p:sp>
      <p:sp>
        <p:nvSpPr>
          <p:cNvPr id="655362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09663" y="4670425"/>
            <a:ext cx="4443412" cy="4424363"/>
          </a:xfrm>
        </p:spPr>
        <p:txBody>
          <a:bodyPr/>
          <a:lstStyle/>
          <a:p>
            <a:pPr algn="just"/>
            <a:r>
              <a:rPr lang="cs-CZ">
                <a:latin typeface="Arial" panose="020B0604020202020204" pitchFamily="34" charset="0"/>
              </a:rPr>
              <a:t>Druhou velkou epizootologickou aplikací je Evidence nákaz zvířat.</a:t>
            </a:r>
          </a:p>
          <a:p>
            <a:pPr algn="just"/>
            <a:r>
              <a:rPr lang="cs-CZ">
                <a:latin typeface="Arial" panose="020B0604020202020204" pitchFamily="34" charset="0"/>
              </a:rPr>
              <a:t>Statický katalog nákaz je plně kompatibilní s seznamy nákaz O.I.E.</a:t>
            </a:r>
          </a:p>
        </p:txBody>
      </p:sp>
    </p:spTree>
    <p:extLst>
      <p:ext uri="{BB962C8B-B14F-4D97-AF65-F5344CB8AC3E}">
        <p14:creationId xmlns:p14="http://schemas.microsoft.com/office/powerpoint/2010/main" val="29222511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5962250-AA9F-45E1-97A2-624295433FC6}" type="slidenum">
              <a:rPr lang="cs-CZ"/>
              <a:pPr/>
              <a:t>6</a:t>
            </a:fld>
            <a:endParaRPr lang="cs-CZ"/>
          </a:p>
        </p:txBody>
      </p:sp>
      <p:sp>
        <p:nvSpPr>
          <p:cNvPr id="657410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7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09663" y="4670425"/>
            <a:ext cx="4443412" cy="4424363"/>
          </a:xfrm>
        </p:spPr>
        <p:txBody>
          <a:bodyPr/>
          <a:lstStyle/>
          <a:p>
            <a:pPr algn="just"/>
            <a:r>
              <a:rPr lang="cs-CZ">
                <a:latin typeface="Arial" panose="020B0604020202020204" pitchFamily="34" charset="0"/>
              </a:rPr>
              <a:t>Druhou velkou epizootologickou aplikací je Evidence nákaz zvířat.</a:t>
            </a:r>
          </a:p>
          <a:p>
            <a:pPr algn="just"/>
            <a:r>
              <a:rPr lang="cs-CZ">
                <a:latin typeface="Arial" panose="020B0604020202020204" pitchFamily="34" charset="0"/>
              </a:rPr>
              <a:t>Statický katalog nákaz je plně kompatibilní s seznamy nákaz O.I.E.</a:t>
            </a:r>
          </a:p>
        </p:txBody>
      </p:sp>
    </p:spTree>
    <p:extLst>
      <p:ext uri="{BB962C8B-B14F-4D97-AF65-F5344CB8AC3E}">
        <p14:creationId xmlns:p14="http://schemas.microsoft.com/office/powerpoint/2010/main" val="4526469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94208C3-462D-4025-95EA-F6FF08D14552}" type="slidenum">
              <a:rPr lang="cs-CZ"/>
              <a:pPr/>
              <a:t>7</a:t>
            </a:fld>
            <a:endParaRPr lang="cs-CZ"/>
          </a:p>
        </p:txBody>
      </p:sp>
      <p:sp>
        <p:nvSpPr>
          <p:cNvPr id="659458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9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09663" y="4670425"/>
            <a:ext cx="4443412" cy="4424363"/>
          </a:xfrm>
        </p:spPr>
        <p:txBody>
          <a:bodyPr/>
          <a:lstStyle/>
          <a:p>
            <a:pPr algn="just"/>
            <a:r>
              <a:rPr lang="cs-CZ">
                <a:latin typeface="Arial" panose="020B0604020202020204" pitchFamily="34" charset="0"/>
              </a:rPr>
              <a:t>Druhou velkou epizootologickou aplikací je Evidence nákaz zvířat.</a:t>
            </a:r>
          </a:p>
          <a:p>
            <a:pPr algn="just"/>
            <a:r>
              <a:rPr lang="cs-CZ">
                <a:latin typeface="Arial" panose="020B0604020202020204" pitchFamily="34" charset="0"/>
              </a:rPr>
              <a:t>Statický katalog nákaz je plně kompatibilní s seznamy nákaz O.I.E.</a:t>
            </a:r>
          </a:p>
        </p:txBody>
      </p:sp>
    </p:spTree>
    <p:extLst>
      <p:ext uri="{BB962C8B-B14F-4D97-AF65-F5344CB8AC3E}">
        <p14:creationId xmlns:p14="http://schemas.microsoft.com/office/powerpoint/2010/main" val="25703970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60B43EB-97E3-4E6A-9E84-45E9B629860C}" type="slidenum">
              <a:rPr lang="cs-CZ"/>
              <a:pPr/>
              <a:t>8</a:t>
            </a:fld>
            <a:endParaRPr lang="cs-CZ"/>
          </a:p>
        </p:txBody>
      </p:sp>
      <p:sp>
        <p:nvSpPr>
          <p:cNvPr id="661506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1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09663" y="4670425"/>
            <a:ext cx="4443412" cy="4424363"/>
          </a:xfrm>
        </p:spPr>
        <p:txBody>
          <a:bodyPr/>
          <a:lstStyle/>
          <a:p>
            <a:pPr algn="just"/>
            <a:r>
              <a:rPr lang="cs-CZ">
                <a:latin typeface="Arial" panose="020B0604020202020204" pitchFamily="34" charset="0"/>
              </a:rPr>
              <a:t>Druhou velkou epizootologickou aplikací je Evidence nákaz zvířat.</a:t>
            </a:r>
          </a:p>
          <a:p>
            <a:pPr algn="just"/>
            <a:r>
              <a:rPr lang="cs-CZ">
                <a:latin typeface="Arial" panose="020B0604020202020204" pitchFamily="34" charset="0"/>
              </a:rPr>
              <a:t>Statický katalog nákaz je plně kompatibilní s seznamy nákaz O.I.E.</a:t>
            </a:r>
          </a:p>
        </p:txBody>
      </p:sp>
    </p:spTree>
    <p:extLst>
      <p:ext uri="{BB962C8B-B14F-4D97-AF65-F5344CB8AC3E}">
        <p14:creationId xmlns:p14="http://schemas.microsoft.com/office/powerpoint/2010/main" val="11957027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490D226-3A64-4C24-B6F6-64B1372DA4D9}" type="slidenum">
              <a:rPr lang="cs-CZ"/>
              <a:pPr/>
              <a:t>9</a:t>
            </a:fld>
            <a:endParaRPr lang="cs-CZ"/>
          </a:p>
        </p:txBody>
      </p:sp>
      <p:sp>
        <p:nvSpPr>
          <p:cNvPr id="663554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35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09663" y="4670425"/>
            <a:ext cx="4443412" cy="4424363"/>
          </a:xfrm>
        </p:spPr>
        <p:txBody>
          <a:bodyPr/>
          <a:lstStyle/>
          <a:p>
            <a:pPr algn="just"/>
            <a:r>
              <a:rPr lang="cs-CZ">
                <a:latin typeface="Arial" panose="020B0604020202020204" pitchFamily="34" charset="0"/>
              </a:rPr>
              <a:t>Druhou velkou epizootologickou aplikací je Evidence nákaz zvířat.</a:t>
            </a:r>
          </a:p>
          <a:p>
            <a:pPr algn="just"/>
            <a:r>
              <a:rPr lang="cs-CZ">
                <a:latin typeface="Arial" panose="020B0604020202020204" pitchFamily="34" charset="0"/>
              </a:rPr>
              <a:t>Statický katalog nákaz je plně kompatibilní s seznamy nákaz O.I.E.</a:t>
            </a:r>
          </a:p>
        </p:txBody>
      </p:sp>
    </p:spTree>
    <p:extLst>
      <p:ext uri="{BB962C8B-B14F-4D97-AF65-F5344CB8AC3E}">
        <p14:creationId xmlns:p14="http://schemas.microsoft.com/office/powerpoint/2010/main" val="38836950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CA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CA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5139E4F-E0D3-478E-BDCC-C04891A666DB}" type="slidenum">
              <a:rPr lang="en-CA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48524443"/>
      </p:ext>
    </p:extLst>
  </p:cSld>
  <p:clrMapOvr>
    <a:masterClrMapping/>
  </p:clrMapOvr>
  <p:transition>
    <p:pull dir="l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CA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CA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64858D1-B454-42A6-9113-9913E8FCBA76}" type="slidenum">
              <a:rPr lang="en-CA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54544235"/>
      </p:ext>
    </p:extLst>
  </p:cSld>
  <p:clrMapOvr>
    <a:masterClrMapping/>
  </p:clrMapOvr>
  <p:transition>
    <p:pull dir="l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CA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CA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EAC944F-7193-40B9-9388-933A877E2C16}" type="slidenum">
              <a:rPr lang="en-CA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29299789"/>
      </p:ext>
    </p:extLst>
  </p:cSld>
  <p:clrMapOvr>
    <a:masterClrMapping/>
  </p:clrMapOvr>
  <p:transition>
    <p:pull dir="l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Nadpis, 1 velký a 2 malé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datum 5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CA"/>
          </a:p>
        </p:txBody>
      </p:sp>
      <p:sp>
        <p:nvSpPr>
          <p:cNvPr id="7" name="Zástupný symbol pro zápatí 6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CA"/>
          </a:p>
        </p:txBody>
      </p:sp>
      <p:sp>
        <p:nvSpPr>
          <p:cNvPr id="8" name="Zástupný symbol pro číslo snímku 7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8052E0AF-B64D-4CEB-9B66-69788A993212}" type="slidenum">
              <a:rPr lang="en-CA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92860764"/>
      </p:ext>
    </p:extLst>
  </p:cSld>
  <p:clrMapOvr>
    <a:masterClrMapping/>
  </p:clrMapOvr>
  <p:transition>
    <p:pull dir="l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Nadpis a 4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sz="quarter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CA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CA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9EAA6A9C-FE79-4804-9222-386D733AECC5}" type="slidenum">
              <a:rPr lang="en-CA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94331475"/>
      </p:ext>
    </p:extLst>
  </p:cSld>
  <p:clrMapOvr>
    <a:masterClrMapping/>
  </p:clrMapOvr>
  <p:transition>
    <p:pull dir="l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CA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CA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E00DE00E-CF76-444D-96B5-A2B2107C0390}" type="slidenum">
              <a:rPr lang="en-CA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45510034"/>
      </p:ext>
    </p:extLst>
  </p:cSld>
  <p:clrMapOvr>
    <a:masterClrMapping/>
  </p:clrMapOvr>
  <p:transition>
    <p:pull dir="l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CA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CA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C13F234-C75F-4C5F-90B1-B6B9CAB91E0B}" type="slidenum">
              <a:rPr lang="en-CA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97881739"/>
      </p:ext>
    </p:extLst>
  </p:cSld>
  <p:clrMapOvr>
    <a:masterClrMapping/>
  </p:clrMapOvr>
  <p:transition>
    <p:pull dir="l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CA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CA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8392C67-014C-4ED2-9ED7-13707BB7704B}" type="slidenum">
              <a:rPr lang="en-CA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16779443"/>
      </p:ext>
    </p:extLst>
  </p:cSld>
  <p:clrMapOvr>
    <a:masterClrMapping/>
  </p:clrMapOvr>
  <p:transition>
    <p:pull dir="l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CA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CA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88FF5DA-DA3E-4670-8921-46A20B05F5E6}" type="slidenum">
              <a:rPr lang="en-CA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42224210"/>
      </p:ext>
    </p:extLst>
  </p:cSld>
  <p:clrMapOvr>
    <a:masterClrMapping/>
  </p:clrMapOvr>
  <p:transition>
    <p:pull dir="l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CA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CA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71BA1B0-8FAF-4A37-92DB-9598D12C8BDA}" type="slidenum">
              <a:rPr lang="en-CA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98529500"/>
      </p:ext>
    </p:extLst>
  </p:cSld>
  <p:clrMapOvr>
    <a:masterClrMapping/>
  </p:clrMapOvr>
  <p:transition>
    <p:pull dir="l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CA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CA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E6E121B-9DB6-4EBD-BE00-1437E93BAFD5}" type="slidenum">
              <a:rPr lang="en-CA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91552685"/>
      </p:ext>
    </p:extLst>
  </p:cSld>
  <p:clrMapOvr>
    <a:masterClrMapping/>
  </p:clrMapOvr>
  <p:transition>
    <p:pull dir="l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CA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CA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77C3004-BFF1-4DF6-88A5-C970406ED0E9}" type="slidenum">
              <a:rPr lang="en-CA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2691840"/>
      </p:ext>
    </p:extLst>
  </p:cSld>
  <p:clrMapOvr>
    <a:masterClrMapping/>
  </p:clrMapOvr>
  <p:transition>
    <p:pull dir="l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CA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CA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D9356DC-7760-43C3-ACF4-A07A46CDC83A}" type="slidenum">
              <a:rPr lang="en-CA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77917364"/>
      </p:ext>
    </p:extLst>
  </p:cSld>
  <p:clrMapOvr>
    <a:masterClrMapping/>
  </p:clrMapOvr>
  <p:transition>
    <p:pull dir="l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CA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CA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DD72FB1-785A-458E-9CA1-2C83CC803023}" type="slidenum">
              <a:rPr lang="en-CA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86962827"/>
      </p:ext>
    </p:extLst>
  </p:cSld>
  <p:clrMapOvr>
    <a:masterClrMapping/>
  </p:clrMapOvr>
  <p:transition>
    <p:pull dir="l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wmf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w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66">
                <a:gamma/>
                <a:shade val="39216"/>
                <a:invGamma/>
              </a:srgbClr>
            </a:gs>
            <a:gs pos="100000">
              <a:srgbClr val="00006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9" name="Picture 15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CA" smtClean="0"/>
              <a:t>Klepnutím upravíte styl předlohy nadpisu.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CA" smtClean="0"/>
              <a:t>Klepnutím upravíte styly předlohy textu.</a:t>
            </a:r>
          </a:p>
          <a:p>
            <a:pPr lvl="1"/>
            <a:r>
              <a:rPr lang="en-CA" smtClean="0"/>
              <a:t>Druhá úroveň</a:t>
            </a:r>
          </a:p>
          <a:p>
            <a:pPr lvl="2"/>
            <a:r>
              <a:rPr lang="en-CA" smtClean="0"/>
              <a:t>Třetí úroveň</a:t>
            </a:r>
          </a:p>
          <a:p>
            <a:pPr lvl="3"/>
            <a:r>
              <a:rPr lang="en-CA" smtClean="0"/>
              <a:t>Čtvrtá úroveň</a:t>
            </a:r>
          </a:p>
          <a:p>
            <a:pPr lvl="4"/>
            <a:r>
              <a:rPr lang="en-CA" smtClean="0"/>
              <a:t>Pátá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endParaRPr lang="en-CA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endParaRPr lang="en-CA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fld id="{FD960C48-9136-4E95-A393-292E72D99626}" type="slidenum">
              <a:rPr lang="en-CA"/>
              <a:pPr/>
              <a:t>‹#›</a:t>
            </a:fld>
            <a:endParaRPr lang="en-CA"/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429000"/>
            <a:ext cx="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 bg1="dk2" tx1="lt1" bg2="dk1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ransition>
    <p:pull dir="lu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anose="020B0604020202020204" pitchFamily="34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anose="020B0604020202020204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anose="020B0604020202020204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anose="020B0604020202020204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7.bin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17.wmf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9.vml"/><Relationship Id="rId6" Type="http://schemas.openxmlformats.org/officeDocument/2006/relationships/oleObject" Target="../embeddings/oleObject16.bin"/><Relationship Id="rId5" Type="http://schemas.openxmlformats.org/officeDocument/2006/relationships/image" Target="../media/image16.wmf"/><Relationship Id="rId4" Type="http://schemas.openxmlformats.org/officeDocument/2006/relationships/oleObject" Target="../embeddings/oleObject15.bin"/><Relationship Id="rId9" Type="http://schemas.openxmlformats.org/officeDocument/2006/relationships/image" Target="../media/image18.w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5" Type="http://schemas.openxmlformats.org/officeDocument/2006/relationships/image" Target="../media/image19.emf"/><Relationship Id="rId4" Type="http://schemas.openxmlformats.org/officeDocument/2006/relationships/oleObject" Target="../embeddings/oleObject18.bin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1.bin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21.wmf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1.vml"/><Relationship Id="rId6" Type="http://schemas.openxmlformats.org/officeDocument/2006/relationships/oleObject" Target="../embeddings/oleObject20.bin"/><Relationship Id="rId5" Type="http://schemas.openxmlformats.org/officeDocument/2006/relationships/image" Target="../media/image20.emf"/><Relationship Id="rId4" Type="http://schemas.openxmlformats.org/officeDocument/2006/relationships/oleObject" Target="../embeddings/oleObject19.bin"/><Relationship Id="rId9" Type="http://schemas.openxmlformats.org/officeDocument/2006/relationships/image" Target="../media/image22.w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2.vml"/><Relationship Id="rId5" Type="http://schemas.openxmlformats.org/officeDocument/2006/relationships/image" Target="../media/image23.wmf"/><Relationship Id="rId4" Type="http://schemas.openxmlformats.org/officeDocument/2006/relationships/oleObject" Target="../embeddings/oleObject22.bin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5.bin"/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25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3.vml"/><Relationship Id="rId6" Type="http://schemas.openxmlformats.org/officeDocument/2006/relationships/oleObject" Target="../embeddings/oleObject24.bin"/><Relationship Id="rId5" Type="http://schemas.openxmlformats.org/officeDocument/2006/relationships/image" Target="../media/image24.emf"/><Relationship Id="rId4" Type="http://schemas.openxmlformats.org/officeDocument/2006/relationships/oleObject" Target="../embeddings/oleObject23.bin"/><Relationship Id="rId9" Type="http://schemas.openxmlformats.org/officeDocument/2006/relationships/image" Target="../media/image8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4.vml"/><Relationship Id="rId5" Type="http://schemas.openxmlformats.org/officeDocument/2006/relationships/image" Target="../media/image26.wmf"/><Relationship Id="rId4" Type="http://schemas.openxmlformats.org/officeDocument/2006/relationships/oleObject" Target="../embeddings/oleObject26.bin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9.bin"/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28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5.vml"/><Relationship Id="rId6" Type="http://schemas.openxmlformats.org/officeDocument/2006/relationships/oleObject" Target="../embeddings/oleObject28.bin"/><Relationship Id="rId5" Type="http://schemas.openxmlformats.org/officeDocument/2006/relationships/image" Target="../media/image27.wmf"/><Relationship Id="rId4" Type="http://schemas.openxmlformats.org/officeDocument/2006/relationships/oleObject" Target="../embeddings/oleObject27.bin"/><Relationship Id="rId9" Type="http://schemas.openxmlformats.org/officeDocument/2006/relationships/image" Target="../media/image29.w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6.vml"/><Relationship Id="rId5" Type="http://schemas.openxmlformats.org/officeDocument/2006/relationships/image" Target="../media/image30.wmf"/><Relationship Id="rId4" Type="http://schemas.openxmlformats.org/officeDocument/2006/relationships/oleObject" Target="../embeddings/oleObject30.bin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7.vml"/><Relationship Id="rId5" Type="http://schemas.openxmlformats.org/officeDocument/2006/relationships/image" Target="../media/image31.emf"/><Relationship Id="rId4" Type="http://schemas.openxmlformats.org/officeDocument/2006/relationships/oleObject" Target="../embeddings/oleObject31.bin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8.vml"/><Relationship Id="rId5" Type="http://schemas.openxmlformats.org/officeDocument/2006/relationships/image" Target="../media/image32.wmf"/><Relationship Id="rId4" Type="http://schemas.openxmlformats.org/officeDocument/2006/relationships/oleObject" Target="../embeddings/oleObject32.bin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openxmlformats.org/officeDocument/2006/relationships/image" Target="../media/image4.wmf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3.wmf"/><Relationship Id="rId4" Type="http://schemas.openxmlformats.org/officeDocument/2006/relationships/oleObject" Target="../embeddings/oleObject1.bin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9.vml"/><Relationship Id="rId5" Type="http://schemas.openxmlformats.org/officeDocument/2006/relationships/image" Target="../media/image33.emf"/><Relationship Id="rId4" Type="http://schemas.openxmlformats.org/officeDocument/2006/relationships/oleObject" Target="../embeddings/oleObject33.bin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0.vml"/><Relationship Id="rId5" Type="http://schemas.openxmlformats.org/officeDocument/2006/relationships/image" Target="../media/image34.wmf"/><Relationship Id="rId4" Type="http://schemas.openxmlformats.org/officeDocument/2006/relationships/oleObject" Target="../embeddings/oleObject34.bin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1.vml"/><Relationship Id="rId5" Type="http://schemas.openxmlformats.org/officeDocument/2006/relationships/image" Target="../media/image35.emf"/><Relationship Id="rId4" Type="http://schemas.openxmlformats.org/officeDocument/2006/relationships/oleObject" Target="../embeddings/oleObject35.bin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2.vml"/><Relationship Id="rId5" Type="http://schemas.openxmlformats.org/officeDocument/2006/relationships/image" Target="../media/image35.emf"/><Relationship Id="rId4" Type="http://schemas.openxmlformats.org/officeDocument/2006/relationships/oleObject" Target="../embeddings/oleObject36.bin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3.vml"/><Relationship Id="rId5" Type="http://schemas.openxmlformats.org/officeDocument/2006/relationships/image" Target="../media/image35.emf"/><Relationship Id="rId4" Type="http://schemas.openxmlformats.org/officeDocument/2006/relationships/oleObject" Target="../embeddings/oleObject37.bin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0.bin"/><Relationship Id="rId3" Type="http://schemas.openxmlformats.org/officeDocument/2006/relationships/notesSlide" Target="../notesSlides/notesSlide25.xml"/><Relationship Id="rId7" Type="http://schemas.openxmlformats.org/officeDocument/2006/relationships/image" Target="../media/image37.wmf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24.vml"/><Relationship Id="rId6" Type="http://schemas.openxmlformats.org/officeDocument/2006/relationships/oleObject" Target="../embeddings/oleObject39.bin"/><Relationship Id="rId5" Type="http://schemas.openxmlformats.org/officeDocument/2006/relationships/image" Target="../media/image36.emf"/><Relationship Id="rId4" Type="http://schemas.openxmlformats.org/officeDocument/2006/relationships/oleObject" Target="../embeddings/oleObject38.bin"/><Relationship Id="rId9" Type="http://schemas.openxmlformats.org/officeDocument/2006/relationships/image" Target="../media/image38.wmf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3.bin"/><Relationship Id="rId3" Type="http://schemas.openxmlformats.org/officeDocument/2006/relationships/notesSlide" Target="../notesSlides/notesSlide26.xml"/><Relationship Id="rId7" Type="http://schemas.openxmlformats.org/officeDocument/2006/relationships/image" Target="../media/image39.emf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25.vml"/><Relationship Id="rId6" Type="http://schemas.openxmlformats.org/officeDocument/2006/relationships/oleObject" Target="../embeddings/oleObject42.bin"/><Relationship Id="rId5" Type="http://schemas.openxmlformats.org/officeDocument/2006/relationships/image" Target="../media/image38.wmf"/><Relationship Id="rId4" Type="http://schemas.openxmlformats.org/officeDocument/2006/relationships/oleObject" Target="../embeddings/oleObject41.bin"/><Relationship Id="rId9" Type="http://schemas.openxmlformats.org/officeDocument/2006/relationships/image" Target="../media/image40.wmf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6.bin"/><Relationship Id="rId3" Type="http://schemas.openxmlformats.org/officeDocument/2006/relationships/notesSlide" Target="../notesSlides/notesSlide27.xml"/><Relationship Id="rId7" Type="http://schemas.openxmlformats.org/officeDocument/2006/relationships/image" Target="../media/image42.wmf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26.vml"/><Relationship Id="rId6" Type="http://schemas.openxmlformats.org/officeDocument/2006/relationships/oleObject" Target="../embeddings/oleObject45.bin"/><Relationship Id="rId5" Type="http://schemas.openxmlformats.org/officeDocument/2006/relationships/image" Target="../media/image41.emf"/><Relationship Id="rId4" Type="http://schemas.openxmlformats.org/officeDocument/2006/relationships/oleObject" Target="../embeddings/oleObject44.bin"/><Relationship Id="rId9" Type="http://schemas.openxmlformats.org/officeDocument/2006/relationships/image" Target="../media/image38.wmf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9.bin"/><Relationship Id="rId3" Type="http://schemas.openxmlformats.org/officeDocument/2006/relationships/notesSlide" Target="../notesSlides/notesSlide28.xml"/><Relationship Id="rId7" Type="http://schemas.openxmlformats.org/officeDocument/2006/relationships/image" Target="../media/image44.wmf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27.vml"/><Relationship Id="rId6" Type="http://schemas.openxmlformats.org/officeDocument/2006/relationships/oleObject" Target="../embeddings/oleObject48.bin"/><Relationship Id="rId5" Type="http://schemas.openxmlformats.org/officeDocument/2006/relationships/image" Target="../media/image43.emf"/><Relationship Id="rId4" Type="http://schemas.openxmlformats.org/officeDocument/2006/relationships/oleObject" Target="../embeddings/oleObject47.bin"/><Relationship Id="rId9" Type="http://schemas.openxmlformats.org/officeDocument/2006/relationships/image" Target="../media/image38.wmf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2.bin"/><Relationship Id="rId3" Type="http://schemas.openxmlformats.org/officeDocument/2006/relationships/notesSlide" Target="../notesSlides/notesSlide29.xml"/><Relationship Id="rId7" Type="http://schemas.openxmlformats.org/officeDocument/2006/relationships/image" Target="../media/image46.wmf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28.vml"/><Relationship Id="rId6" Type="http://schemas.openxmlformats.org/officeDocument/2006/relationships/oleObject" Target="../embeddings/oleObject51.bin"/><Relationship Id="rId5" Type="http://schemas.openxmlformats.org/officeDocument/2006/relationships/image" Target="../media/image45.emf"/><Relationship Id="rId4" Type="http://schemas.openxmlformats.org/officeDocument/2006/relationships/oleObject" Target="../embeddings/oleObject50.bin"/><Relationship Id="rId9" Type="http://schemas.openxmlformats.org/officeDocument/2006/relationships/image" Target="../media/image38.w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5.wmf"/><Relationship Id="rId4" Type="http://schemas.openxmlformats.org/officeDocument/2006/relationships/oleObject" Target="../embeddings/oleObject3.bin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9.vml"/><Relationship Id="rId5" Type="http://schemas.openxmlformats.org/officeDocument/2006/relationships/image" Target="../media/image47.wmf"/><Relationship Id="rId4" Type="http://schemas.openxmlformats.org/officeDocument/2006/relationships/oleObject" Target="../embeddings/oleObject53.bin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0.vml"/><Relationship Id="rId5" Type="http://schemas.openxmlformats.org/officeDocument/2006/relationships/image" Target="../media/image48.emf"/><Relationship Id="rId4" Type="http://schemas.openxmlformats.org/officeDocument/2006/relationships/oleObject" Target="../embeddings/oleObject54.bin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1.vml"/><Relationship Id="rId5" Type="http://schemas.openxmlformats.org/officeDocument/2006/relationships/image" Target="../media/image49.emf"/><Relationship Id="rId4" Type="http://schemas.openxmlformats.org/officeDocument/2006/relationships/oleObject" Target="../embeddings/oleObject55.bin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2.vml"/><Relationship Id="rId5" Type="http://schemas.openxmlformats.org/officeDocument/2006/relationships/image" Target="../media/image50.emf"/><Relationship Id="rId4" Type="http://schemas.openxmlformats.org/officeDocument/2006/relationships/oleObject" Target="../embeddings/oleObject56.bin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3.vml"/><Relationship Id="rId5" Type="http://schemas.openxmlformats.org/officeDocument/2006/relationships/image" Target="../media/image51.emf"/><Relationship Id="rId4" Type="http://schemas.openxmlformats.org/officeDocument/2006/relationships/oleObject" Target="../embeddings/oleObject57.bin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5.xml"/><Relationship Id="rId7" Type="http://schemas.openxmlformats.org/officeDocument/2006/relationships/image" Target="../media/image53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4.vml"/><Relationship Id="rId6" Type="http://schemas.openxmlformats.org/officeDocument/2006/relationships/oleObject" Target="../embeddings/oleObject59.bin"/><Relationship Id="rId5" Type="http://schemas.openxmlformats.org/officeDocument/2006/relationships/image" Target="../media/image52.emf"/><Relationship Id="rId4" Type="http://schemas.openxmlformats.org/officeDocument/2006/relationships/oleObject" Target="../embeddings/oleObject58.bin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7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5.vml"/><Relationship Id="rId5" Type="http://schemas.openxmlformats.org/officeDocument/2006/relationships/image" Target="../media/image54.emf"/><Relationship Id="rId4" Type="http://schemas.openxmlformats.org/officeDocument/2006/relationships/oleObject" Target="../embeddings/oleObject60.bin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.bin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7.wmf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5.bin"/><Relationship Id="rId5" Type="http://schemas.openxmlformats.org/officeDocument/2006/relationships/image" Target="../media/image6.wmf"/><Relationship Id="rId4" Type="http://schemas.openxmlformats.org/officeDocument/2006/relationships/oleObject" Target="../embeddings/oleObject4.bin"/><Relationship Id="rId9" Type="http://schemas.openxmlformats.org/officeDocument/2006/relationships/image" Target="../media/image8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9.wmf"/><Relationship Id="rId4" Type="http://schemas.openxmlformats.org/officeDocument/2006/relationships/oleObject" Target="../embeddings/oleObject7.bin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0.bin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11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9.bin"/><Relationship Id="rId5" Type="http://schemas.openxmlformats.org/officeDocument/2006/relationships/image" Target="../media/image10.emf"/><Relationship Id="rId4" Type="http://schemas.openxmlformats.org/officeDocument/2006/relationships/oleObject" Target="../embeddings/oleObject8.bin"/><Relationship Id="rId9" Type="http://schemas.openxmlformats.org/officeDocument/2006/relationships/image" Target="../media/image8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12.wmf"/><Relationship Id="rId4" Type="http://schemas.openxmlformats.org/officeDocument/2006/relationships/oleObject" Target="../embeddings/oleObject11.bin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7" Type="http://schemas.openxmlformats.org/officeDocument/2006/relationships/image" Target="../media/image14.wmf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13.bin"/><Relationship Id="rId5" Type="http://schemas.openxmlformats.org/officeDocument/2006/relationships/image" Target="../media/image13.emf"/><Relationship Id="rId4" Type="http://schemas.openxmlformats.org/officeDocument/2006/relationships/oleObject" Target="../embeddings/oleObject12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5" Type="http://schemas.openxmlformats.org/officeDocument/2006/relationships/image" Target="../media/image15.wmf"/><Relationship Id="rId4" Type="http://schemas.openxmlformats.org/officeDocument/2006/relationships/oleObject" Target="../embeddings/oleObject14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0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09600" y="914400"/>
            <a:ext cx="7772400" cy="1371600"/>
          </a:xfrm>
        </p:spPr>
        <p:txBody>
          <a:bodyPr anchor="ctr"/>
          <a:lstStyle/>
          <a:p>
            <a:r>
              <a:rPr lang="cs-CZ" sz="4000"/>
              <a:t>Státní veterinární správa</a:t>
            </a:r>
            <a:br>
              <a:rPr lang="cs-CZ" sz="4000"/>
            </a:br>
            <a:r>
              <a:rPr lang="cs-CZ" sz="4000"/>
              <a:t>České republiky</a:t>
            </a:r>
            <a:endParaRPr lang="en-US" sz="4000"/>
          </a:p>
        </p:txBody>
      </p:sp>
      <p:sp>
        <p:nvSpPr>
          <p:cNvPr id="22630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52400" y="2895600"/>
            <a:ext cx="8839200" cy="1905000"/>
          </a:xfrm>
        </p:spPr>
        <p:txBody>
          <a:bodyPr/>
          <a:lstStyle/>
          <a:p>
            <a:r>
              <a:rPr lang="cs-CZ" sz="4000"/>
              <a:t>Úloha černé zvěře v epizootologii klasického moru prasat</a:t>
            </a:r>
          </a:p>
          <a:p>
            <a:r>
              <a:rPr lang="cs-CZ" sz="4000"/>
              <a:t>v České republice </a:t>
            </a:r>
          </a:p>
        </p:txBody>
      </p:sp>
      <p:sp>
        <p:nvSpPr>
          <p:cNvPr id="226308" name="Rectangle 4"/>
          <p:cNvSpPr>
            <a:spLocks noChangeArrowheads="1"/>
          </p:cNvSpPr>
          <p:nvPr/>
        </p:nvSpPr>
        <p:spPr bwMode="auto">
          <a:xfrm>
            <a:off x="609600" y="5486400"/>
            <a:ext cx="33528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>
              <a:spcBef>
                <a:spcPct val="20000"/>
              </a:spcBef>
            </a:pPr>
            <a:r>
              <a:rPr lang="cs-CZ" sz="2000">
                <a:latin typeface="Arial" panose="020B0604020202020204" pitchFamily="34" charset="0"/>
              </a:rPr>
              <a:t>MVDr. </a:t>
            </a:r>
            <a:r>
              <a:rPr lang="cs-CZ" sz="2000">
                <a:latin typeface="Arial" panose="020B0604020202020204" pitchFamily="34" charset="0"/>
                <a:cs typeface="Arial" panose="020B0604020202020204" pitchFamily="34" charset="0"/>
              </a:rPr>
              <a:t>Josef Holejšovský</a:t>
            </a:r>
            <a:endParaRPr lang="cs-CZ" sz="2000">
              <a:latin typeface="Arial" panose="020B0604020202020204" pitchFamily="34" charset="0"/>
            </a:endParaRPr>
          </a:p>
        </p:txBody>
      </p:sp>
      <p:sp>
        <p:nvSpPr>
          <p:cNvPr id="226309" name="Rectangle 5"/>
          <p:cNvSpPr>
            <a:spLocks noChangeArrowheads="1"/>
          </p:cNvSpPr>
          <p:nvPr/>
        </p:nvSpPr>
        <p:spPr bwMode="auto">
          <a:xfrm>
            <a:off x="6248400" y="5676900"/>
            <a:ext cx="2514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>
              <a:spcBef>
                <a:spcPct val="20000"/>
              </a:spcBef>
            </a:pPr>
            <a:r>
              <a:rPr lang="cs-CZ" sz="2000">
                <a:latin typeface="Arial" panose="020B0604020202020204" pitchFamily="34" charset="0"/>
              </a:rPr>
              <a:t>Praha, </a:t>
            </a:r>
            <a:r>
              <a:rPr lang="en-US" sz="2000">
                <a:latin typeface="Arial" panose="020B0604020202020204" pitchFamily="34" charset="0"/>
              </a:rPr>
              <a:t>2</a:t>
            </a:r>
            <a:r>
              <a:rPr lang="cs-CZ" sz="2000">
                <a:latin typeface="Arial" panose="020B0604020202020204" pitchFamily="34" charset="0"/>
              </a:rPr>
              <a:t>7</a:t>
            </a:r>
            <a:r>
              <a:rPr lang="en-US" sz="2000">
                <a:latin typeface="Arial" panose="020B0604020202020204" pitchFamily="34" charset="0"/>
              </a:rPr>
              <a:t>.</a:t>
            </a:r>
            <a:r>
              <a:rPr lang="cs-CZ" sz="2000">
                <a:latin typeface="Arial" panose="020B0604020202020204" pitchFamily="34" charset="0"/>
              </a:rPr>
              <a:t>05</a:t>
            </a:r>
            <a:r>
              <a:rPr lang="en-US" sz="2000">
                <a:latin typeface="Arial" panose="020B0604020202020204" pitchFamily="34" charset="0"/>
              </a:rPr>
              <a:t>.200</a:t>
            </a:r>
            <a:r>
              <a:rPr lang="cs-CZ" sz="2000">
                <a:latin typeface="Arial" panose="020B0604020202020204" pitchFamily="34" charset="0"/>
              </a:rPr>
              <a:t>4</a:t>
            </a:r>
          </a:p>
        </p:txBody>
      </p:sp>
    </p:spTree>
  </p:cSld>
  <p:clrMapOvr>
    <a:masterClrMapping/>
  </p:clrMapOvr>
  <p:transition>
    <p:pull dir="l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4578" name="Rectangle 2"/>
          <p:cNvSpPr>
            <a:spLocks noChangeArrowheads="1"/>
          </p:cNvSpPr>
          <p:nvPr/>
        </p:nvSpPr>
        <p:spPr bwMode="auto">
          <a:xfrm>
            <a:off x="0" y="1628775"/>
            <a:ext cx="9144000" cy="5229225"/>
          </a:xfrm>
          <a:prstGeom prst="rect">
            <a:avLst/>
          </a:prstGeom>
          <a:solidFill>
            <a:srgbClr val="CC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rgbClr val="FFFF00"/>
                </a:solidFill>
                <a:miter lim="800000"/>
                <a:headEnd type="none" w="lg" len="lg"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664579" name="Rectangle 3"/>
          <p:cNvSpPr>
            <a:spLocks noGrp="1" noChangeArrowheads="1"/>
          </p:cNvSpPr>
          <p:nvPr>
            <p:ph type="title" sz="quarter"/>
          </p:nvPr>
        </p:nvSpPr>
        <p:spPr/>
        <p:txBody>
          <a:bodyPr/>
          <a:lstStyle/>
          <a:p>
            <a:r>
              <a:rPr lang="cs-CZ"/>
              <a:t>Virologické nálezy 1994 - mapa</a:t>
            </a:r>
            <a:endParaRPr lang="en-US"/>
          </a:p>
        </p:txBody>
      </p:sp>
      <p:graphicFrame>
        <p:nvGraphicFramePr>
          <p:cNvPr id="664580" name="Object 4"/>
          <p:cNvGraphicFramePr>
            <a:graphicFrameLocks noChangeAspect="1"/>
          </p:cNvGraphicFramePr>
          <p:nvPr>
            <p:ph sz="quarter" idx="1"/>
          </p:nvPr>
        </p:nvGraphicFramePr>
        <p:xfrm>
          <a:off x="250825" y="1722438"/>
          <a:ext cx="7056438" cy="50530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4599" name="CorelDRAW" r:id="rId4" imgW="5717520" imgH="4094280" progId="CorelDraw.Graphic.8">
                  <p:embed/>
                </p:oleObj>
              </mc:Choice>
              <mc:Fallback>
                <p:oleObj name="CorelDRAW" r:id="rId4" imgW="5717520" imgH="4094280" progId="CorelDraw.Graphic.8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0825" y="1722438"/>
                        <a:ext cx="7056438" cy="50530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38100" cap="flat" cmpd="sng">
                            <a:solidFill>
                              <a:srgbClr val="FFFF00"/>
                            </a:solidFill>
                            <a:prstDash val="solid"/>
                            <a:miter lim="800000"/>
                            <a:headEnd type="none" w="lg" len="lg"/>
                            <a:tailEnd type="none" w="lg" len="lg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664589" name="Group 13"/>
          <p:cNvGrpSpPr>
            <a:grpSpLocks noChangeAspect="1"/>
          </p:cNvGrpSpPr>
          <p:nvPr/>
        </p:nvGrpSpPr>
        <p:grpSpPr bwMode="auto">
          <a:xfrm rot="16200000">
            <a:off x="6741319" y="3639344"/>
            <a:ext cx="3597275" cy="446087"/>
            <a:chOff x="5057" y="3339"/>
            <a:chExt cx="2266" cy="281"/>
          </a:xfrm>
        </p:grpSpPr>
        <p:sp>
          <p:nvSpPr>
            <p:cNvPr id="664588" name="AutoShape 12"/>
            <p:cNvSpPr>
              <a:spLocks noChangeAspect="1" noChangeArrowheads="1" noTextEdit="1"/>
            </p:cNvSpPr>
            <p:nvPr/>
          </p:nvSpPr>
          <p:spPr bwMode="auto">
            <a:xfrm>
              <a:off x="5057" y="3339"/>
              <a:ext cx="2231" cy="2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664590" name="Freeform 14"/>
            <p:cNvSpPr>
              <a:spLocks/>
            </p:cNvSpPr>
            <p:nvPr/>
          </p:nvSpPr>
          <p:spPr bwMode="auto">
            <a:xfrm>
              <a:off x="5117" y="3410"/>
              <a:ext cx="167" cy="167"/>
            </a:xfrm>
            <a:custGeom>
              <a:avLst/>
              <a:gdLst>
                <a:gd name="T0" fmla="*/ 0 w 14"/>
                <a:gd name="T1" fmla="*/ 14 h 14"/>
                <a:gd name="T2" fmla="*/ 7 w 14"/>
                <a:gd name="T3" fmla="*/ 0 h 14"/>
                <a:gd name="T4" fmla="*/ 14 w 14"/>
                <a:gd name="T5" fmla="*/ 14 h 14"/>
                <a:gd name="T6" fmla="*/ 0 w 14"/>
                <a:gd name="T7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4">
                  <a:moveTo>
                    <a:pt x="0" y="14"/>
                  </a:moveTo>
                  <a:lnTo>
                    <a:pt x="7" y="0"/>
                  </a:lnTo>
                  <a:lnTo>
                    <a:pt x="14" y="14"/>
                  </a:lnTo>
                  <a:lnTo>
                    <a:pt x="0" y="14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664591" name="Freeform 15"/>
            <p:cNvSpPr>
              <a:spLocks/>
            </p:cNvSpPr>
            <p:nvPr/>
          </p:nvSpPr>
          <p:spPr bwMode="auto">
            <a:xfrm>
              <a:off x="5093" y="3351"/>
              <a:ext cx="131" cy="238"/>
            </a:xfrm>
            <a:custGeom>
              <a:avLst/>
              <a:gdLst>
                <a:gd name="T0" fmla="*/ 131 w 131"/>
                <a:gd name="T1" fmla="*/ 48 h 238"/>
                <a:gd name="T2" fmla="*/ 84 w 131"/>
                <a:gd name="T3" fmla="*/ 48 h 238"/>
                <a:gd name="T4" fmla="*/ 0 w 131"/>
                <a:gd name="T5" fmla="*/ 214 h 238"/>
                <a:gd name="T6" fmla="*/ 36 w 131"/>
                <a:gd name="T7" fmla="*/ 238 h 238"/>
                <a:gd name="T8" fmla="*/ 131 w 131"/>
                <a:gd name="T9" fmla="*/ 71 h 238"/>
                <a:gd name="T10" fmla="*/ 84 w 131"/>
                <a:gd name="T11" fmla="*/ 71 h 238"/>
                <a:gd name="T12" fmla="*/ 131 w 131"/>
                <a:gd name="T13" fmla="*/ 48 h 238"/>
                <a:gd name="T14" fmla="*/ 108 w 131"/>
                <a:gd name="T15" fmla="*/ 0 h 238"/>
                <a:gd name="T16" fmla="*/ 84 w 131"/>
                <a:gd name="T17" fmla="*/ 48 h 238"/>
                <a:gd name="T18" fmla="*/ 131 w 131"/>
                <a:gd name="T19" fmla="*/ 4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1" h="238">
                  <a:moveTo>
                    <a:pt x="131" y="48"/>
                  </a:moveTo>
                  <a:lnTo>
                    <a:pt x="84" y="48"/>
                  </a:lnTo>
                  <a:lnTo>
                    <a:pt x="0" y="214"/>
                  </a:lnTo>
                  <a:lnTo>
                    <a:pt x="36" y="238"/>
                  </a:lnTo>
                  <a:lnTo>
                    <a:pt x="131" y="71"/>
                  </a:lnTo>
                  <a:lnTo>
                    <a:pt x="84" y="71"/>
                  </a:lnTo>
                  <a:lnTo>
                    <a:pt x="131" y="48"/>
                  </a:lnTo>
                  <a:lnTo>
                    <a:pt x="108" y="0"/>
                  </a:lnTo>
                  <a:lnTo>
                    <a:pt x="84" y="48"/>
                  </a:lnTo>
                  <a:lnTo>
                    <a:pt x="131" y="48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664592" name="Freeform 16"/>
            <p:cNvSpPr>
              <a:spLocks/>
            </p:cNvSpPr>
            <p:nvPr/>
          </p:nvSpPr>
          <p:spPr bwMode="auto">
            <a:xfrm>
              <a:off x="5177" y="3399"/>
              <a:ext cx="155" cy="202"/>
            </a:xfrm>
            <a:custGeom>
              <a:avLst/>
              <a:gdLst>
                <a:gd name="T0" fmla="*/ 107 w 155"/>
                <a:gd name="T1" fmla="*/ 202 h 202"/>
                <a:gd name="T2" fmla="*/ 131 w 155"/>
                <a:gd name="T3" fmla="*/ 166 h 202"/>
                <a:gd name="T4" fmla="*/ 47 w 155"/>
                <a:gd name="T5" fmla="*/ 0 h 202"/>
                <a:gd name="T6" fmla="*/ 0 w 155"/>
                <a:gd name="T7" fmla="*/ 23 h 202"/>
                <a:gd name="T8" fmla="*/ 83 w 155"/>
                <a:gd name="T9" fmla="*/ 190 h 202"/>
                <a:gd name="T10" fmla="*/ 107 w 155"/>
                <a:gd name="T11" fmla="*/ 154 h 202"/>
                <a:gd name="T12" fmla="*/ 107 w 155"/>
                <a:gd name="T13" fmla="*/ 202 h 202"/>
                <a:gd name="T14" fmla="*/ 155 w 155"/>
                <a:gd name="T15" fmla="*/ 202 h 202"/>
                <a:gd name="T16" fmla="*/ 131 w 155"/>
                <a:gd name="T17" fmla="*/ 166 h 202"/>
                <a:gd name="T18" fmla="*/ 107 w 155"/>
                <a:gd name="T19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5" h="202">
                  <a:moveTo>
                    <a:pt x="107" y="202"/>
                  </a:moveTo>
                  <a:lnTo>
                    <a:pt x="131" y="166"/>
                  </a:lnTo>
                  <a:lnTo>
                    <a:pt x="47" y="0"/>
                  </a:lnTo>
                  <a:lnTo>
                    <a:pt x="0" y="23"/>
                  </a:lnTo>
                  <a:lnTo>
                    <a:pt x="83" y="190"/>
                  </a:lnTo>
                  <a:lnTo>
                    <a:pt x="107" y="154"/>
                  </a:lnTo>
                  <a:lnTo>
                    <a:pt x="107" y="202"/>
                  </a:lnTo>
                  <a:lnTo>
                    <a:pt x="155" y="202"/>
                  </a:lnTo>
                  <a:lnTo>
                    <a:pt x="131" y="166"/>
                  </a:lnTo>
                  <a:lnTo>
                    <a:pt x="107" y="202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664593" name="Freeform 17"/>
            <p:cNvSpPr>
              <a:spLocks/>
            </p:cNvSpPr>
            <p:nvPr/>
          </p:nvSpPr>
          <p:spPr bwMode="auto">
            <a:xfrm>
              <a:off x="5069" y="3553"/>
              <a:ext cx="215" cy="48"/>
            </a:xfrm>
            <a:custGeom>
              <a:avLst/>
              <a:gdLst>
                <a:gd name="T0" fmla="*/ 24 w 215"/>
                <a:gd name="T1" fmla="*/ 12 h 48"/>
                <a:gd name="T2" fmla="*/ 48 w 215"/>
                <a:gd name="T3" fmla="*/ 48 h 48"/>
                <a:gd name="T4" fmla="*/ 215 w 215"/>
                <a:gd name="T5" fmla="*/ 48 h 48"/>
                <a:gd name="T6" fmla="*/ 215 w 215"/>
                <a:gd name="T7" fmla="*/ 0 h 48"/>
                <a:gd name="T8" fmla="*/ 48 w 215"/>
                <a:gd name="T9" fmla="*/ 0 h 48"/>
                <a:gd name="T10" fmla="*/ 60 w 215"/>
                <a:gd name="T11" fmla="*/ 36 h 48"/>
                <a:gd name="T12" fmla="*/ 24 w 215"/>
                <a:gd name="T13" fmla="*/ 12 h 48"/>
                <a:gd name="T14" fmla="*/ 0 w 215"/>
                <a:gd name="T15" fmla="*/ 48 h 48"/>
                <a:gd name="T16" fmla="*/ 48 w 215"/>
                <a:gd name="T17" fmla="*/ 48 h 48"/>
                <a:gd name="T18" fmla="*/ 24 w 215"/>
                <a:gd name="T19" fmla="*/ 12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5" h="48">
                  <a:moveTo>
                    <a:pt x="24" y="12"/>
                  </a:moveTo>
                  <a:lnTo>
                    <a:pt x="48" y="48"/>
                  </a:lnTo>
                  <a:lnTo>
                    <a:pt x="215" y="48"/>
                  </a:lnTo>
                  <a:lnTo>
                    <a:pt x="215" y="0"/>
                  </a:lnTo>
                  <a:lnTo>
                    <a:pt x="48" y="0"/>
                  </a:lnTo>
                  <a:lnTo>
                    <a:pt x="60" y="36"/>
                  </a:lnTo>
                  <a:lnTo>
                    <a:pt x="24" y="12"/>
                  </a:lnTo>
                  <a:lnTo>
                    <a:pt x="0" y="48"/>
                  </a:lnTo>
                  <a:lnTo>
                    <a:pt x="48" y="48"/>
                  </a:lnTo>
                  <a:lnTo>
                    <a:pt x="24" y="12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664594" name="Rectangle 18"/>
            <p:cNvSpPr>
              <a:spLocks noChangeArrowheads="1"/>
            </p:cNvSpPr>
            <p:nvPr/>
          </p:nvSpPr>
          <p:spPr bwMode="auto">
            <a:xfrm>
              <a:off x="5507" y="3437"/>
              <a:ext cx="1816" cy="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cs-CZ" sz="1300" b="1">
                  <a:solidFill>
                    <a:srgbClr val="25221E"/>
                  </a:solidFill>
                  <a:latin typeface="Arial" panose="020B0604020202020204" pitchFamily="34" charset="0"/>
                </a:rPr>
                <a:t>černá zvěř (pouze patologický nález)</a:t>
              </a:r>
              <a:endParaRPr lang="cs-CZ"/>
            </a:p>
          </p:txBody>
        </p:sp>
      </p:grpSp>
      <p:graphicFrame>
        <p:nvGraphicFramePr>
          <p:cNvPr id="664597" name="Object 21"/>
          <p:cNvGraphicFramePr>
            <a:graphicFrameLocks noChangeAspect="1"/>
          </p:cNvGraphicFramePr>
          <p:nvPr/>
        </p:nvGraphicFramePr>
        <p:xfrm>
          <a:off x="7405688" y="5734050"/>
          <a:ext cx="1487487" cy="342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4600" name="CorelDRAW" r:id="rId6" imgW="988560" imgH="228240" progId="CorelDraw.Graphic.8">
                  <p:embed/>
                </p:oleObj>
              </mc:Choice>
              <mc:Fallback>
                <p:oleObj name="CorelDRAW" r:id="rId6" imgW="988560" imgH="228240" progId="CorelDraw.Graphic.8">
                  <p:embed/>
                  <p:pic>
                    <p:nvPicPr>
                      <p:cNvPr id="0" name="Object 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05688" y="5734050"/>
                        <a:ext cx="1487487" cy="342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38100">
                            <a:solidFill>
                              <a:srgbClr val="FFFF00"/>
                            </a:solidFill>
                            <a:miter lim="800000"/>
                            <a:headEnd type="none" w="lg" len="lg"/>
                            <a:tailEnd type="none" w="lg" len="lg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64598" name="Object 22"/>
          <p:cNvGraphicFramePr>
            <a:graphicFrameLocks noChangeAspect="1"/>
          </p:cNvGraphicFramePr>
          <p:nvPr/>
        </p:nvGraphicFramePr>
        <p:xfrm>
          <a:off x="7380288" y="6316663"/>
          <a:ext cx="1770062" cy="425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4601" name="CorelDRAW" r:id="rId8" imgW="1176480" imgH="282960" progId="CorelDraw.Graphic.8">
                  <p:embed/>
                </p:oleObj>
              </mc:Choice>
              <mc:Fallback>
                <p:oleObj name="CorelDRAW" r:id="rId8" imgW="1176480" imgH="282960" progId="CorelDraw.Graphic.8">
                  <p:embed/>
                  <p:pic>
                    <p:nvPicPr>
                      <p:cNvPr id="0" name="Object 2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80288" y="6316663"/>
                        <a:ext cx="1770062" cy="425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38100">
                            <a:solidFill>
                              <a:srgbClr val="FFFF00"/>
                            </a:solidFill>
                            <a:miter lim="800000"/>
                            <a:headEnd type="none" w="lg" len="lg"/>
                            <a:tailEnd type="none" w="lg" len="lg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pull dir="l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6626" name="Rectangle 2"/>
          <p:cNvSpPr>
            <a:spLocks noChangeArrowheads="1"/>
          </p:cNvSpPr>
          <p:nvPr/>
        </p:nvSpPr>
        <p:spPr bwMode="auto">
          <a:xfrm>
            <a:off x="0" y="1628775"/>
            <a:ext cx="9144000" cy="5229225"/>
          </a:xfrm>
          <a:prstGeom prst="rect">
            <a:avLst/>
          </a:prstGeom>
          <a:solidFill>
            <a:srgbClr val="CC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rgbClr val="FFFF00"/>
                </a:solidFill>
                <a:miter lim="800000"/>
                <a:headEnd type="none" w="lg" len="lg"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666627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Virologické nálezy 1994 - graf</a:t>
            </a:r>
            <a:endParaRPr lang="en-US"/>
          </a:p>
        </p:txBody>
      </p:sp>
      <p:graphicFrame>
        <p:nvGraphicFramePr>
          <p:cNvPr id="666628" name="Object 4"/>
          <p:cNvGraphicFramePr>
            <a:graphicFrameLocks noChangeAspect="1"/>
          </p:cNvGraphicFramePr>
          <p:nvPr>
            <p:ph idx="1"/>
          </p:nvPr>
        </p:nvGraphicFramePr>
        <p:xfrm>
          <a:off x="250825" y="1785938"/>
          <a:ext cx="8642350" cy="4826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6630" name="CorelDRAW" r:id="rId4" imgW="4652467" imgH="2599063" progId="CorelDraw.Graphic.8">
                  <p:embed/>
                </p:oleObj>
              </mc:Choice>
              <mc:Fallback>
                <p:oleObj name="CorelDRAW" r:id="rId4" imgW="4652467" imgH="2599063" progId="CorelDraw.Graphic.8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0825" y="1785938"/>
                        <a:ext cx="8642350" cy="4826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38100" cap="flat" cmpd="sng">
                            <a:solidFill>
                              <a:srgbClr val="FFFF00"/>
                            </a:solidFill>
                            <a:prstDash val="solid"/>
                            <a:miter lim="800000"/>
                            <a:headEnd type="none" w="lg" len="lg"/>
                            <a:tailEnd type="none" w="lg" len="lg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pull dir="l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8674" name="Rectangle 2"/>
          <p:cNvSpPr>
            <a:spLocks noChangeArrowheads="1"/>
          </p:cNvSpPr>
          <p:nvPr/>
        </p:nvSpPr>
        <p:spPr bwMode="auto">
          <a:xfrm>
            <a:off x="0" y="1628775"/>
            <a:ext cx="9144000" cy="5229225"/>
          </a:xfrm>
          <a:prstGeom prst="rect">
            <a:avLst/>
          </a:prstGeom>
          <a:solidFill>
            <a:srgbClr val="CC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rgbClr val="FFFF00"/>
                </a:solidFill>
                <a:miter lim="800000"/>
                <a:headEnd type="none" w="lg" len="lg"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668675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Virologické nálezy 1995 - mapa</a:t>
            </a:r>
            <a:endParaRPr lang="en-US"/>
          </a:p>
        </p:txBody>
      </p:sp>
      <p:graphicFrame>
        <p:nvGraphicFramePr>
          <p:cNvPr id="668676" name="Object 4"/>
          <p:cNvGraphicFramePr>
            <a:graphicFrameLocks noChangeAspect="1"/>
          </p:cNvGraphicFramePr>
          <p:nvPr>
            <p:ph sz="half" idx="1"/>
          </p:nvPr>
        </p:nvGraphicFramePr>
        <p:xfrm>
          <a:off x="827088" y="1762125"/>
          <a:ext cx="7489825" cy="4978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8686" name="CorelDRAW" r:id="rId4" imgW="4307298" imgH="2862411" progId="CorelDraw.Graphic.8">
                  <p:embed/>
                </p:oleObj>
              </mc:Choice>
              <mc:Fallback>
                <p:oleObj name="CorelDRAW" r:id="rId4" imgW="4307298" imgH="2862411" progId="CorelDraw.Graphic.8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7088" y="1762125"/>
                        <a:ext cx="7489825" cy="4978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38100" cap="flat" cmpd="sng">
                            <a:solidFill>
                              <a:srgbClr val="FFFF00"/>
                            </a:solidFill>
                            <a:prstDash val="solid"/>
                            <a:miter lim="800000"/>
                            <a:headEnd type="none" w="lg" len="lg"/>
                            <a:tailEnd type="none" w="lg" len="lg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68682" name="Object 10"/>
          <p:cNvGraphicFramePr>
            <a:graphicFrameLocks noChangeAspect="1"/>
          </p:cNvGraphicFramePr>
          <p:nvPr>
            <p:ph sz="quarter" idx="2"/>
          </p:nvPr>
        </p:nvGraphicFramePr>
        <p:xfrm>
          <a:off x="4721225" y="5661025"/>
          <a:ext cx="1476375" cy="341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8687" name="CorelDRAW" r:id="rId6" imgW="988560" imgH="228240" progId="CorelDraw.Graphic.8">
                  <p:embed/>
                </p:oleObj>
              </mc:Choice>
              <mc:Fallback>
                <p:oleObj name="CorelDRAW" r:id="rId6" imgW="988560" imgH="228240" progId="CorelDraw.Graphic.8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21225" y="5661025"/>
                        <a:ext cx="1476375" cy="3413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38100">
                            <a:solidFill>
                              <a:srgbClr val="FFFF00"/>
                            </a:solidFill>
                            <a:miter lim="800000"/>
                            <a:headEnd type="none" w="lg" len="lg"/>
                            <a:tailEnd type="none" w="lg" len="lg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68684" name="Object 12"/>
          <p:cNvGraphicFramePr>
            <a:graphicFrameLocks noChangeAspect="1"/>
          </p:cNvGraphicFramePr>
          <p:nvPr>
            <p:ph sz="quarter" idx="3"/>
          </p:nvPr>
        </p:nvGraphicFramePr>
        <p:xfrm>
          <a:off x="4284663" y="6165850"/>
          <a:ext cx="1765300" cy="423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8688" name="CorelDRAW" r:id="rId8" imgW="1176480" imgH="282960" progId="CorelDraw.Graphic.8">
                  <p:embed/>
                </p:oleObj>
              </mc:Choice>
              <mc:Fallback>
                <p:oleObj name="CorelDRAW" r:id="rId8" imgW="1176480" imgH="282960" progId="CorelDraw.Graphic.8">
                  <p:embed/>
                  <p:pic>
                    <p:nvPicPr>
                      <p:cNvPr id="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84663" y="6165850"/>
                        <a:ext cx="1765300" cy="4238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38100">
                            <a:solidFill>
                              <a:srgbClr val="FFFF00"/>
                            </a:solidFill>
                            <a:miter lim="800000"/>
                            <a:headEnd type="none" w="lg" len="lg"/>
                            <a:tailEnd type="none" w="lg" len="lg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pull dir="l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0722" name="Rectangle 2"/>
          <p:cNvSpPr>
            <a:spLocks noChangeArrowheads="1"/>
          </p:cNvSpPr>
          <p:nvPr/>
        </p:nvSpPr>
        <p:spPr bwMode="auto">
          <a:xfrm>
            <a:off x="0" y="1628775"/>
            <a:ext cx="9144000" cy="5229225"/>
          </a:xfrm>
          <a:prstGeom prst="rect">
            <a:avLst/>
          </a:prstGeom>
          <a:solidFill>
            <a:srgbClr val="CC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rgbClr val="FFFF00"/>
                </a:solidFill>
                <a:miter lim="800000"/>
                <a:headEnd type="none" w="lg" len="lg"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670723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Virologické nálezy 1995 - graf</a:t>
            </a:r>
            <a:endParaRPr lang="en-US"/>
          </a:p>
        </p:txBody>
      </p:sp>
      <p:graphicFrame>
        <p:nvGraphicFramePr>
          <p:cNvPr id="670724" name="Object 4"/>
          <p:cNvGraphicFramePr>
            <a:graphicFrameLocks noChangeAspect="1"/>
          </p:cNvGraphicFramePr>
          <p:nvPr>
            <p:ph idx="1"/>
          </p:nvPr>
        </p:nvGraphicFramePr>
        <p:xfrm>
          <a:off x="179388" y="1785938"/>
          <a:ext cx="8713787" cy="4867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0726" name="CorelDRAW" r:id="rId4" imgW="6181920" imgH="3453480" progId="CorelDraw.Graphic.8">
                  <p:embed/>
                </p:oleObj>
              </mc:Choice>
              <mc:Fallback>
                <p:oleObj name="CorelDRAW" r:id="rId4" imgW="6181920" imgH="3453480" progId="CorelDraw.Graphic.8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9388" y="1785938"/>
                        <a:ext cx="8713787" cy="4867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38100" cap="flat" cmpd="sng">
                            <a:solidFill>
                              <a:srgbClr val="FFFF00"/>
                            </a:solidFill>
                            <a:prstDash val="solid"/>
                            <a:miter lim="800000"/>
                            <a:headEnd type="none" w="lg" len="lg"/>
                            <a:tailEnd type="none" w="lg" len="lg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pull dir="l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2770" name="Rectangle 2"/>
          <p:cNvSpPr>
            <a:spLocks noChangeArrowheads="1"/>
          </p:cNvSpPr>
          <p:nvPr/>
        </p:nvSpPr>
        <p:spPr bwMode="auto">
          <a:xfrm>
            <a:off x="0" y="1628775"/>
            <a:ext cx="9144000" cy="5229225"/>
          </a:xfrm>
          <a:prstGeom prst="rect">
            <a:avLst/>
          </a:prstGeom>
          <a:solidFill>
            <a:srgbClr val="CC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rgbClr val="FFFF00"/>
                </a:solidFill>
                <a:miter lim="800000"/>
                <a:headEnd type="none" w="lg" len="lg"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672771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Virologické nálezy 1996 - mapa</a:t>
            </a:r>
            <a:endParaRPr lang="en-US"/>
          </a:p>
        </p:txBody>
      </p:sp>
      <p:graphicFrame>
        <p:nvGraphicFramePr>
          <p:cNvPr id="672772" name="Object 4"/>
          <p:cNvGraphicFramePr>
            <a:graphicFrameLocks noChangeAspect="1"/>
          </p:cNvGraphicFramePr>
          <p:nvPr>
            <p:ph idx="1"/>
          </p:nvPr>
        </p:nvGraphicFramePr>
        <p:xfrm>
          <a:off x="827088" y="1739900"/>
          <a:ext cx="7489825" cy="4979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2776" name="CorelDRAW" r:id="rId4" imgW="4305673" imgH="2862411" progId="CorelDraw.Graphic.8">
                  <p:embed/>
                </p:oleObj>
              </mc:Choice>
              <mc:Fallback>
                <p:oleObj name="CorelDRAW" r:id="rId4" imgW="4305673" imgH="2862411" progId="CorelDraw.Graphic.8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7088" y="1739900"/>
                        <a:ext cx="7489825" cy="49799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38100" cap="flat" cmpd="sng">
                            <a:solidFill>
                              <a:srgbClr val="FFFF00"/>
                            </a:solidFill>
                            <a:prstDash val="solid"/>
                            <a:miter lim="800000"/>
                            <a:headEnd type="none" w="lg" len="lg"/>
                            <a:tailEnd type="none" w="lg" len="lg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72774" name="Object 6"/>
          <p:cNvGraphicFramePr>
            <a:graphicFrameLocks noChangeAspect="1"/>
          </p:cNvGraphicFramePr>
          <p:nvPr/>
        </p:nvGraphicFramePr>
        <p:xfrm>
          <a:off x="6477000" y="5668963"/>
          <a:ext cx="1485900" cy="3413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2777" name="CorelDRAW" r:id="rId6" imgW="988560" imgH="228240" progId="CorelDraw.Graphic.8">
                  <p:embed/>
                </p:oleObj>
              </mc:Choice>
              <mc:Fallback>
                <p:oleObj name="CorelDRAW" r:id="rId6" imgW="988560" imgH="228240" progId="CorelDraw.Graphic.8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77000" y="5668963"/>
                        <a:ext cx="1485900" cy="3413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38100">
                            <a:solidFill>
                              <a:srgbClr val="FFFF00"/>
                            </a:solidFill>
                            <a:miter lim="800000"/>
                            <a:headEnd type="none" w="lg" len="lg"/>
                            <a:tailEnd type="none" w="lg" len="lg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72775" name="Object 7"/>
          <p:cNvGraphicFramePr>
            <a:graphicFrameLocks noChangeAspect="1"/>
          </p:cNvGraphicFramePr>
          <p:nvPr/>
        </p:nvGraphicFramePr>
        <p:xfrm>
          <a:off x="6405563" y="6100763"/>
          <a:ext cx="1766887" cy="4238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2778" name="CorelDRAW" r:id="rId8" imgW="885410" imgH="212954" progId="CorelDraw.Graphic.8">
                  <p:embed/>
                </p:oleObj>
              </mc:Choice>
              <mc:Fallback>
                <p:oleObj name="CorelDRAW" r:id="rId8" imgW="885410" imgH="212954" progId="CorelDraw.Graphic.8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05563" y="6100763"/>
                        <a:ext cx="1766887" cy="4238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38100">
                            <a:solidFill>
                              <a:srgbClr val="FFFF00"/>
                            </a:solidFill>
                            <a:miter lim="800000"/>
                            <a:headEnd type="none" w="lg" len="lg"/>
                            <a:tailEnd type="none" w="lg" len="lg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pull dir="l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4818" name="Rectangle 2"/>
          <p:cNvSpPr>
            <a:spLocks noChangeArrowheads="1"/>
          </p:cNvSpPr>
          <p:nvPr/>
        </p:nvSpPr>
        <p:spPr bwMode="auto">
          <a:xfrm>
            <a:off x="0" y="1628775"/>
            <a:ext cx="9144000" cy="5229225"/>
          </a:xfrm>
          <a:prstGeom prst="rect">
            <a:avLst/>
          </a:prstGeom>
          <a:solidFill>
            <a:srgbClr val="CC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rgbClr val="FFFF00"/>
                </a:solidFill>
                <a:miter lim="800000"/>
                <a:headEnd type="none" w="lg" len="lg"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674819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Virologické nálezy 1996 - graf</a:t>
            </a:r>
            <a:endParaRPr lang="en-US"/>
          </a:p>
        </p:txBody>
      </p:sp>
      <p:graphicFrame>
        <p:nvGraphicFramePr>
          <p:cNvPr id="674820" name="Object 4"/>
          <p:cNvGraphicFramePr>
            <a:graphicFrameLocks noChangeAspect="1"/>
          </p:cNvGraphicFramePr>
          <p:nvPr>
            <p:ph idx="1"/>
          </p:nvPr>
        </p:nvGraphicFramePr>
        <p:xfrm>
          <a:off x="323850" y="1866900"/>
          <a:ext cx="8569325" cy="4786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4822" name="CorelDRAW" r:id="rId4" imgW="6181920" imgH="3453480" progId="CorelDraw.Graphic.8">
                  <p:embed/>
                </p:oleObj>
              </mc:Choice>
              <mc:Fallback>
                <p:oleObj name="CorelDRAW" r:id="rId4" imgW="6181920" imgH="3453480" progId="CorelDraw.Graphic.8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3850" y="1866900"/>
                        <a:ext cx="8569325" cy="47863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38100" cap="flat" cmpd="sng">
                            <a:solidFill>
                              <a:srgbClr val="FFFF00"/>
                            </a:solidFill>
                            <a:prstDash val="solid"/>
                            <a:miter lim="800000"/>
                            <a:headEnd type="none" w="lg" len="lg"/>
                            <a:tailEnd type="none" w="lg" len="lg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pull dir="lu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6866" name="Rectangle 2"/>
          <p:cNvSpPr>
            <a:spLocks noChangeArrowheads="1"/>
          </p:cNvSpPr>
          <p:nvPr/>
        </p:nvSpPr>
        <p:spPr bwMode="auto">
          <a:xfrm>
            <a:off x="0" y="1628775"/>
            <a:ext cx="9144000" cy="5229225"/>
          </a:xfrm>
          <a:prstGeom prst="rect">
            <a:avLst/>
          </a:prstGeom>
          <a:solidFill>
            <a:srgbClr val="CC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rgbClr val="FFFF00"/>
                </a:solidFill>
                <a:miter lim="800000"/>
                <a:headEnd type="none" w="lg" len="lg"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676867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Virologické nálezy 1997 - mapa</a:t>
            </a:r>
            <a:endParaRPr lang="en-US"/>
          </a:p>
        </p:txBody>
      </p:sp>
      <p:graphicFrame>
        <p:nvGraphicFramePr>
          <p:cNvPr id="676870" name="Object 6"/>
          <p:cNvGraphicFramePr>
            <a:graphicFrameLocks noChangeAspect="1"/>
          </p:cNvGraphicFramePr>
          <p:nvPr>
            <p:ph idx="1"/>
          </p:nvPr>
        </p:nvGraphicFramePr>
        <p:xfrm>
          <a:off x="325438" y="1706563"/>
          <a:ext cx="6908800" cy="49736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6874" name="CorelDRAW" r:id="rId4" imgW="5724360" imgH="4120560" progId="CorelDraw.Graphic.8">
                  <p:embed/>
                </p:oleObj>
              </mc:Choice>
              <mc:Fallback>
                <p:oleObj name="CorelDRAW" r:id="rId4" imgW="5724360" imgH="4120560" progId="CorelDraw.Graphic.8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5438" y="1706563"/>
                        <a:ext cx="6908800" cy="49736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38100" cap="flat" cmpd="sng">
                            <a:solidFill>
                              <a:srgbClr val="FFFF00"/>
                            </a:solidFill>
                            <a:prstDash val="solid"/>
                            <a:miter lim="800000"/>
                            <a:headEnd type="none" w="lg" len="lg"/>
                            <a:tailEnd type="none" w="lg" len="lg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76872" name="Object 8"/>
          <p:cNvGraphicFramePr>
            <a:graphicFrameLocks noChangeAspect="1"/>
          </p:cNvGraphicFramePr>
          <p:nvPr/>
        </p:nvGraphicFramePr>
        <p:xfrm>
          <a:off x="7413625" y="5668963"/>
          <a:ext cx="1485900" cy="3413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6875" name="CorelDRAW" r:id="rId6" imgW="988560" imgH="228240" progId="CorelDraw.Graphic.8">
                  <p:embed/>
                </p:oleObj>
              </mc:Choice>
              <mc:Fallback>
                <p:oleObj name="CorelDRAW" r:id="rId6" imgW="988560" imgH="228240" progId="CorelDraw.Graphic.8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13625" y="5668963"/>
                        <a:ext cx="1485900" cy="3413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38100">
                            <a:solidFill>
                              <a:srgbClr val="FFFF00"/>
                            </a:solidFill>
                            <a:miter lim="800000"/>
                            <a:headEnd type="none" w="lg" len="lg"/>
                            <a:tailEnd type="none" w="lg" len="lg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76873" name="Object 9"/>
          <p:cNvGraphicFramePr>
            <a:graphicFrameLocks noChangeAspect="1"/>
          </p:cNvGraphicFramePr>
          <p:nvPr/>
        </p:nvGraphicFramePr>
        <p:xfrm>
          <a:off x="7342188" y="6100763"/>
          <a:ext cx="1766887" cy="4238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6876" name="CorelDRAW" r:id="rId8" imgW="1176480" imgH="282960" progId="CorelDraw.Graphic.8">
                  <p:embed/>
                </p:oleObj>
              </mc:Choice>
              <mc:Fallback>
                <p:oleObj name="CorelDRAW" r:id="rId8" imgW="1176480" imgH="282960" progId="CorelDraw.Graphic.8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42188" y="6100763"/>
                        <a:ext cx="1766887" cy="4238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38100">
                            <a:solidFill>
                              <a:srgbClr val="FFFF00"/>
                            </a:solidFill>
                            <a:miter lim="800000"/>
                            <a:headEnd type="none" w="lg" len="lg"/>
                            <a:tailEnd type="none" w="lg" len="lg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pull dir="lu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8914" name="Rectangle 2"/>
          <p:cNvSpPr>
            <a:spLocks noChangeArrowheads="1"/>
          </p:cNvSpPr>
          <p:nvPr/>
        </p:nvSpPr>
        <p:spPr bwMode="auto">
          <a:xfrm>
            <a:off x="0" y="1628775"/>
            <a:ext cx="9144000" cy="5229225"/>
          </a:xfrm>
          <a:prstGeom prst="rect">
            <a:avLst/>
          </a:prstGeom>
          <a:solidFill>
            <a:srgbClr val="CC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rgbClr val="FFFF00"/>
                </a:solidFill>
                <a:miter lim="800000"/>
                <a:headEnd type="none" w="lg" len="lg"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678915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Virologické nálezy 1997 - graf</a:t>
            </a:r>
            <a:endParaRPr lang="en-US"/>
          </a:p>
        </p:txBody>
      </p:sp>
      <p:graphicFrame>
        <p:nvGraphicFramePr>
          <p:cNvPr id="678916" name="Object 4"/>
          <p:cNvGraphicFramePr>
            <a:graphicFrameLocks noChangeAspect="1"/>
          </p:cNvGraphicFramePr>
          <p:nvPr>
            <p:ph idx="1"/>
          </p:nvPr>
        </p:nvGraphicFramePr>
        <p:xfrm>
          <a:off x="179388" y="1744663"/>
          <a:ext cx="8785225" cy="49069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8918" name="CorelDRAW" r:id="rId4" imgW="6181920" imgH="3453480" progId="CorelDraw.Graphic.8">
                  <p:embed/>
                </p:oleObj>
              </mc:Choice>
              <mc:Fallback>
                <p:oleObj name="CorelDRAW" r:id="rId4" imgW="6181920" imgH="3453480" progId="CorelDraw.Graphic.8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9388" y="1744663"/>
                        <a:ext cx="8785225" cy="49069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38100" cap="flat" cmpd="sng">
                            <a:solidFill>
                              <a:srgbClr val="FFFF00"/>
                            </a:solidFill>
                            <a:prstDash val="solid"/>
                            <a:miter lim="800000"/>
                            <a:headEnd type="none" w="lg" len="lg"/>
                            <a:tailEnd type="none" w="lg" len="lg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pull dir="lu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0962" name="Rectangle 2"/>
          <p:cNvSpPr>
            <a:spLocks noChangeArrowheads="1"/>
          </p:cNvSpPr>
          <p:nvPr/>
        </p:nvSpPr>
        <p:spPr bwMode="auto">
          <a:xfrm>
            <a:off x="0" y="1628775"/>
            <a:ext cx="9144000" cy="5229225"/>
          </a:xfrm>
          <a:prstGeom prst="rect">
            <a:avLst/>
          </a:prstGeom>
          <a:solidFill>
            <a:srgbClr val="CC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rgbClr val="FFFF00"/>
                </a:solidFill>
                <a:miter lim="800000"/>
                <a:headEnd type="none" w="lg" len="lg"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680963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Virologické nálezy 1998 - mapa</a:t>
            </a:r>
            <a:endParaRPr lang="en-US"/>
          </a:p>
        </p:txBody>
      </p:sp>
      <p:graphicFrame>
        <p:nvGraphicFramePr>
          <p:cNvPr id="680964" name="Object 4"/>
          <p:cNvGraphicFramePr>
            <a:graphicFrameLocks noChangeAspect="1"/>
          </p:cNvGraphicFramePr>
          <p:nvPr>
            <p:ph sz="half" idx="1"/>
          </p:nvPr>
        </p:nvGraphicFramePr>
        <p:xfrm>
          <a:off x="1044575" y="1690688"/>
          <a:ext cx="7054850" cy="50530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0973" name="CorelDRAW" r:id="rId4" imgW="4512124" imgH="3230067" progId="CorelDraw.Graphic.8">
                  <p:embed/>
                </p:oleObj>
              </mc:Choice>
              <mc:Fallback>
                <p:oleObj name="CorelDRAW" r:id="rId4" imgW="4512124" imgH="3230067" progId="CorelDraw.Graphic.8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44575" y="1690688"/>
                        <a:ext cx="7054850" cy="50530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38100" cap="flat" cmpd="sng">
                            <a:solidFill>
                              <a:srgbClr val="FFFF00"/>
                            </a:solidFill>
                            <a:prstDash val="solid"/>
                            <a:miter lim="800000"/>
                            <a:headEnd type="none" w="lg" len="lg"/>
                            <a:tailEnd type="none" w="lg" len="lg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680972" name="Group 12"/>
          <p:cNvGrpSpPr>
            <a:grpSpLocks/>
          </p:cNvGrpSpPr>
          <p:nvPr/>
        </p:nvGrpSpPr>
        <p:grpSpPr bwMode="auto">
          <a:xfrm>
            <a:off x="4500563" y="6165850"/>
            <a:ext cx="1485900" cy="341313"/>
            <a:chOff x="2835" y="3884"/>
            <a:chExt cx="936" cy="215"/>
          </a:xfrm>
        </p:grpSpPr>
        <p:sp>
          <p:nvSpPr>
            <p:cNvPr id="680968" name="AutoShape 8"/>
            <p:cNvSpPr>
              <a:spLocks noChangeAspect="1" noChangeArrowheads="1" noTextEdit="1"/>
            </p:cNvSpPr>
            <p:nvPr/>
          </p:nvSpPr>
          <p:spPr bwMode="auto">
            <a:xfrm>
              <a:off x="2835" y="3884"/>
              <a:ext cx="936" cy="2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680970" name="Freeform 10"/>
            <p:cNvSpPr>
              <a:spLocks/>
            </p:cNvSpPr>
            <p:nvPr/>
          </p:nvSpPr>
          <p:spPr bwMode="auto">
            <a:xfrm>
              <a:off x="2859" y="3908"/>
              <a:ext cx="168" cy="167"/>
            </a:xfrm>
            <a:custGeom>
              <a:avLst/>
              <a:gdLst>
                <a:gd name="T0" fmla="*/ 0 w 14"/>
                <a:gd name="T1" fmla="*/ 14 h 14"/>
                <a:gd name="T2" fmla="*/ 7 w 14"/>
                <a:gd name="T3" fmla="*/ 0 h 14"/>
                <a:gd name="T4" fmla="*/ 14 w 14"/>
                <a:gd name="T5" fmla="*/ 14 h 14"/>
                <a:gd name="T6" fmla="*/ 0 w 14"/>
                <a:gd name="T7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4">
                  <a:moveTo>
                    <a:pt x="0" y="14"/>
                  </a:moveTo>
                  <a:lnTo>
                    <a:pt x="7" y="0"/>
                  </a:lnTo>
                  <a:lnTo>
                    <a:pt x="14" y="14"/>
                  </a:lnTo>
                  <a:lnTo>
                    <a:pt x="0" y="14"/>
                  </a:lnTo>
                </a:path>
              </a:pathLst>
            </a:custGeom>
            <a:solidFill>
              <a:srgbClr val="340D71"/>
            </a:solidFill>
            <a:ln w="0">
              <a:solidFill>
                <a:srgbClr val="25221E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680971" name="Rectangle 11"/>
            <p:cNvSpPr>
              <a:spLocks noChangeArrowheads="1"/>
            </p:cNvSpPr>
            <p:nvPr/>
          </p:nvSpPr>
          <p:spPr bwMode="auto">
            <a:xfrm>
              <a:off x="3251" y="3953"/>
              <a:ext cx="515" cy="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cs-CZ" sz="1300" b="1">
                  <a:solidFill>
                    <a:srgbClr val="25221E"/>
                  </a:solidFill>
                  <a:latin typeface="Arial" panose="020B0604020202020204" pitchFamily="34" charset="0"/>
                </a:rPr>
                <a:t>černá zvěř</a:t>
              </a:r>
              <a:endParaRPr lang="cs-CZ"/>
            </a:p>
          </p:txBody>
        </p:sp>
      </p:grpSp>
    </p:spTree>
  </p:cSld>
  <p:clrMapOvr>
    <a:masterClrMapping/>
  </p:clrMapOvr>
  <p:transition>
    <p:pull dir="lu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3010" name="Rectangle 2"/>
          <p:cNvSpPr>
            <a:spLocks noChangeArrowheads="1"/>
          </p:cNvSpPr>
          <p:nvPr/>
        </p:nvSpPr>
        <p:spPr bwMode="auto">
          <a:xfrm>
            <a:off x="0" y="1628775"/>
            <a:ext cx="9144000" cy="5229225"/>
          </a:xfrm>
          <a:prstGeom prst="rect">
            <a:avLst/>
          </a:prstGeom>
          <a:solidFill>
            <a:srgbClr val="CC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rgbClr val="FFFF00"/>
                </a:solidFill>
                <a:miter lim="800000"/>
                <a:headEnd type="none" w="lg" len="lg"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683011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Virologické nálezy 1998 - graf</a:t>
            </a:r>
            <a:endParaRPr lang="en-US"/>
          </a:p>
        </p:txBody>
      </p:sp>
      <p:graphicFrame>
        <p:nvGraphicFramePr>
          <p:cNvPr id="683012" name="Object 4"/>
          <p:cNvGraphicFramePr>
            <a:graphicFrameLocks noChangeAspect="1"/>
          </p:cNvGraphicFramePr>
          <p:nvPr>
            <p:ph idx="1"/>
          </p:nvPr>
        </p:nvGraphicFramePr>
        <p:xfrm>
          <a:off x="252413" y="1744663"/>
          <a:ext cx="8637587" cy="49133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3157" name="CorelDRAW" r:id="rId4" imgW="6181920" imgH="3516480" progId="CorelDraw.Graphic.8">
                  <p:embed/>
                </p:oleObj>
              </mc:Choice>
              <mc:Fallback>
                <p:oleObj name="CorelDRAW" r:id="rId4" imgW="6181920" imgH="3516480" progId="CorelDraw.Graphic.8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2413" y="1744663"/>
                        <a:ext cx="8637587" cy="49133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38100" cap="flat" cmpd="sng">
                            <a:solidFill>
                              <a:srgbClr val="FFFF00"/>
                            </a:solidFill>
                            <a:prstDash val="solid"/>
                            <a:miter lim="800000"/>
                            <a:headEnd type="none" w="lg" len="lg"/>
                            <a:tailEnd type="none" w="lg" len="lg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pull dir="l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189" name="Rectangle 13"/>
          <p:cNvSpPr>
            <a:spLocks noChangeArrowheads="1"/>
          </p:cNvSpPr>
          <p:nvPr/>
        </p:nvSpPr>
        <p:spPr bwMode="auto">
          <a:xfrm>
            <a:off x="0" y="1628775"/>
            <a:ext cx="9144000" cy="5229225"/>
          </a:xfrm>
          <a:prstGeom prst="rect">
            <a:avLst/>
          </a:prstGeom>
          <a:solidFill>
            <a:srgbClr val="CC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rgbClr val="FFFF00"/>
                </a:solidFill>
                <a:miter lim="800000"/>
                <a:headEnd type="none" w="lg" len="lg"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4341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Virologické nálezy 1990 - mapa</a:t>
            </a:r>
            <a:endParaRPr lang="en-US"/>
          </a:p>
        </p:txBody>
      </p:sp>
      <p:graphicFrame>
        <p:nvGraphicFramePr>
          <p:cNvPr id="434190" name="Object 14"/>
          <p:cNvGraphicFramePr>
            <a:graphicFrameLocks noChangeAspect="1"/>
          </p:cNvGraphicFramePr>
          <p:nvPr>
            <p:ph sz="half" idx="1"/>
          </p:nvPr>
        </p:nvGraphicFramePr>
        <p:xfrm>
          <a:off x="755650" y="1719263"/>
          <a:ext cx="7629525" cy="5064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4195" name="CorelDRAW" r:id="rId4" imgW="5731560" imgH="3803400" progId="CorelDraw.Graphic.8">
                  <p:embed/>
                </p:oleObj>
              </mc:Choice>
              <mc:Fallback>
                <p:oleObj name="CorelDRAW" r:id="rId4" imgW="5731560" imgH="3803400" progId="CorelDraw.Graphic.8">
                  <p:embed/>
                  <p:pic>
                    <p:nvPicPr>
                      <p:cNvPr id="0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5650" y="1719263"/>
                        <a:ext cx="7629525" cy="5064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38100" cap="flat" cmpd="sng">
                            <a:solidFill>
                              <a:srgbClr val="FFFF00"/>
                            </a:solidFill>
                            <a:prstDash val="solid"/>
                            <a:miter lim="800000"/>
                            <a:headEnd type="none" w="lg" len="lg"/>
                            <a:tailEnd type="none" w="lg" len="lg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34193" name="Object 17"/>
          <p:cNvGraphicFramePr>
            <a:graphicFrameLocks noChangeAspect="1"/>
          </p:cNvGraphicFramePr>
          <p:nvPr>
            <p:ph sz="half" idx="2"/>
          </p:nvPr>
        </p:nvGraphicFramePr>
        <p:xfrm>
          <a:off x="1263650" y="6165850"/>
          <a:ext cx="1476375" cy="341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4196" name="CorelDRAW" r:id="rId6" imgW="988560" imgH="228240" progId="CorelDraw.Graphic.8">
                  <p:embed/>
                </p:oleObj>
              </mc:Choice>
              <mc:Fallback>
                <p:oleObj name="CorelDRAW" r:id="rId6" imgW="988560" imgH="228240" progId="CorelDraw.Graphic.8">
                  <p:embed/>
                  <p:pic>
                    <p:nvPicPr>
                      <p:cNvPr id="0" name="Object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63650" y="6165850"/>
                        <a:ext cx="1476375" cy="3413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38100" cap="flat" cmpd="sng">
                            <a:solidFill>
                              <a:srgbClr val="FFFF00"/>
                            </a:solidFill>
                            <a:prstDash val="solid"/>
                            <a:miter lim="800000"/>
                            <a:headEnd type="none" w="lg" len="lg"/>
                            <a:tailEnd type="none" w="lg" len="lg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pull dir="lu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5058" name="Rectangle 2"/>
          <p:cNvSpPr>
            <a:spLocks noChangeArrowheads="1"/>
          </p:cNvSpPr>
          <p:nvPr/>
        </p:nvSpPr>
        <p:spPr bwMode="auto">
          <a:xfrm>
            <a:off x="0" y="1628775"/>
            <a:ext cx="9144000" cy="5229225"/>
          </a:xfrm>
          <a:prstGeom prst="rect">
            <a:avLst/>
          </a:prstGeom>
          <a:solidFill>
            <a:srgbClr val="CC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rgbClr val="FFFF00"/>
                </a:solidFill>
                <a:miter lim="800000"/>
                <a:headEnd type="none" w="lg" len="lg"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685059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Virologické nálezy 1999 - mapa</a:t>
            </a:r>
            <a:endParaRPr lang="en-US"/>
          </a:p>
        </p:txBody>
      </p:sp>
      <p:graphicFrame>
        <p:nvGraphicFramePr>
          <p:cNvPr id="685060" name="Object 4"/>
          <p:cNvGraphicFramePr>
            <a:graphicFrameLocks noChangeAspect="1"/>
          </p:cNvGraphicFramePr>
          <p:nvPr>
            <p:ph idx="1"/>
          </p:nvPr>
        </p:nvGraphicFramePr>
        <p:xfrm>
          <a:off x="1044575" y="1700213"/>
          <a:ext cx="7056438" cy="5038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5066" name="CorelDRAW" r:id="rId4" imgW="4513478" imgH="3221939" progId="CorelDraw.Graphic.8">
                  <p:embed/>
                </p:oleObj>
              </mc:Choice>
              <mc:Fallback>
                <p:oleObj name="CorelDRAW" r:id="rId4" imgW="4513478" imgH="3221939" progId="CorelDraw.Graphic.8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44575" y="1700213"/>
                        <a:ext cx="7056438" cy="5038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38100" cap="flat" cmpd="sng">
                            <a:solidFill>
                              <a:srgbClr val="FFFF00"/>
                            </a:solidFill>
                            <a:prstDash val="solid"/>
                            <a:miter lim="800000"/>
                            <a:headEnd type="none" w="lg" len="lg"/>
                            <a:tailEnd type="none" w="lg" len="lg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685062" name="Group 6"/>
          <p:cNvGrpSpPr>
            <a:grpSpLocks/>
          </p:cNvGrpSpPr>
          <p:nvPr/>
        </p:nvGrpSpPr>
        <p:grpSpPr bwMode="auto">
          <a:xfrm>
            <a:off x="5364163" y="6308725"/>
            <a:ext cx="1485900" cy="341313"/>
            <a:chOff x="2835" y="3884"/>
            <a:chExt cx="936" cy="215"/>
          </a:xfrm>
        </p:grpSpPr>
        <p:sp>
          <p:nvSpPr>
            <p:cNvPr id="685063" name="AutoShape 7"/>
            <p:cNvSpPr>
              <a:spLocks noChangeAspect="1" noChangeArrowheads="1" noTextEdit="1"/>
            </p:cNvSpPr>
            <p:nvPr/>
          </p:nvSpPr>
          <p:spPr bwMode="auto">
            <a:xfrm>
              <a:off x="2835" y="3884"/>
              <a:ext cx="936" cy="2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685064" name="Freeform 8"/>
            <p:cNvSpPr>
              <a:spLocks/>
            </p:cNvSpPr>
            <p:nvPr/>
          </p:nvSpPr>
          <p:spPr bwMode="auto">
            <a:xfrm>
              <a:off x="2859" y="3908"/>
              <a:ext cx="168" cy="167"/>
            </a:xfrm>
            <a:custGeom>
              <a:avLst/>
              <a:gdLst>
                <a:gd name="T0" fmla="*/ 0 w 14"/>
                <a:gd name="T1" fmla="*/ 14 h 14"/>
                <a:gd name="T2" fmla="*/ 7 w 14"/>
                <a:gd name="T3" fmla="*/ 0 h 14"/>
                <a:gd name="T4" fmla="*/ 14 w 14"/>
                <a:gd name="T5" fmla="*/ 14 h 14"/>
                <a:gd name="T6" fmla="*/ 0 w 14"/>
                <a:gd name="T7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4">
                  <a:moveTo>
                    <a:pt x="0" y="14"/>
                  </a:moveTo>
                  <a:lnTo>
                    <a:pt x="7" y="0"/>
                  </a:lnTo>
                  <a:lnTo>
                    <a:pt x="14" y="14"/>
                  </a:lnTo>
                  <a:lnTo>
                    <a:pt x="0" y="14"/>
                  </a:lnTo>
                </a:path>
              </a:pathLst>
            </a:custGeom>
            <a:solidFill>
              <a:srgbClr val="340D71"/>
            </a:solidFill>
            <a:ln w="0">
              <a:solidFill>
                <a:srgbClr val="25221E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685065" name="Rectangle 9"/>
            <p:cNvSpPr>
              <a:spLocks noChangeArrowheads="1"/>
            </p:cNvSpPr>
            <p:nvPr/>
          </p:nvSpPr>
          <p:spPr bwMode="auto">
            <a:xfrm>
              <a:off x="3251" y="3953"/>
              <a:ext cx="515" cy="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cs-CZ" sz="1300" b="1">
                  <a:solidFill>
                    <a:srgbClr val="25221E"/>
                  </a:solidFill>
                  <a:latin typeface="Arial" panose="020B0604020202020204" pitchFamily="34" charset="0"/>
                </a:rPr>
                <a:t>černá zvěř</a:t>
              </a:r>
              <a:endParaRPr lang="cs-CZ"/>
            </a:p>
          </p:txBody>
        </p:sp>
      </p:grpSp>
    </p:spTree>
  </p:cSld>
  <p:clrMapOvr>
    <a:masterClrMapping/>
  </p:clrMapOvr>
  <p:transition>
    <p:pull dir="lu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7106" name="Rectangle 2"/>
          <p:cNvSpPr>
            <a:spLocks noChangeArrowheads="1"/>
          </p:cNvSpPr>
          <p:nvPr/>
        </p:nvSpPr>
        <p:spPr bwMode="auto">
          <a:xfrm>
            <a:off x="0" y="1628775"/>
            <a:ext cx="9144000" cy="5229225"/>
          </a:xfrm>
          <a:prstGeom prst="rect">
            <a:avLst/>
          </a:prstGeom>
          <a:solidFill>
            <a:srgbClr val="CC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rgbClr val="FFFF00"/>
                </a:solidFill>
                <a:miter lim="800000"/>
                <a:headEnd type="none" w="lg" len="lg"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687107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Virologické nálezy 1999 - graf</a:t>
            </a:r>
            <a:endParaRPr lang="en-US"/>
          </a:p>
        </p:txBody>
      </p:sp>
      <p:graphicFrame>
        <p:nvGraphicFramePr>
          <p:cNvPr id="687108" name="Object 4"/>
          <p:cNvGraphicFramePr>
            <a:graphicFrameLocks noChangeAspect="1"/>
          </p:cNvGraphicFramePr>
          <p:nvPr>
            <p:ph idx="1"/>
          </p:nvPr>
        </p:nvGraphicFramePr>
        <p:xfrm>
          <a:off x="250825" y="1744663"/>
          <a:ext cx="8713788" cy="4956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7110" name="CorelDRAW" r:id="rId4" imgW="6181920" imgH="3516480" progId="CorelDraw.Graphic.8">
                  <p:embed/>
                </p:oleObj>
              </mc:Choice>
              <mc:Fallback>
                <p:oleObj name="CorelDRAW" r:id="rId4" imgW="6181920" imgH="3516480" progId="CorelDraw.Graphic.8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0825" y="1744663"/>
                        <a:ext cx="8713788" cy="4956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38100" cap="flat" cmpd="sng">
                            <a:solidFill>
                              <a:srgbClr val="FFFF00"/>
                            </a:solidFill>
                            <a:prstDash val="solid"/>
                            <a:miter lim="800000"/>
                            <a:headEnd type="none" w="lg" len="lg"/>
                            <a:tailEnd type="none" w="lg" len="lg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pull dir="lu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9154" name="Rectangle 2"/>
          <p:cNvSpPr>
            <a:spLocks noChangeArrowheads="1"/>
          </p:cNvSpPr>
          <p:nvPr/>
        </p:nvSpPr>
        <p:spPr bwMode="auto">
          <a:xfrm>
            <a:off x="0" y="1628775"/>
            <a:ext cx="9144000" cy="5229225"/>
          </a:xfrm>
          <a:prstGeom prst="rect">
            <a:avLst/>
          </a:prstGeom>
          <a:solidFill>
            <a:srgbClr val="CC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rgbClr val="FFFF00"/>
                </a:solidFill>
                <a:miter lim="800000"/>
                <a:headEnd type="none" w="lg" len="lg"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689155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Virologické nálezy 2000 - mapa</a:t>
            </a:r>
            <a:endParaRPr lang="en-US"/>
          </a:p>
        </p:txBody>
      </p:sp>
      <p:graphicFrame>
        <p:nvGraphicFramePr>
          <p:cNvPr id="689156" name="Object 4"/>
          <p:cNvGraphicFramePr>
            <a:graphicFrameLocks noChangeAspect="1"/>
          </p:cNvGraphicFramePr>
          <p:nvPr>
            <p:ph idx="1"/>
          </p:nvPr>
        </p:nvGraphicFramePr>
        <p:xfrm>
          <a:off x="1079500" y="1724025"/>
          <a:ext cx="6985000" cy="4987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9158" name="CorelDRAW" r:id="rId4" imgW="4513478" imgH="3221939" progId="CorelDraw.Graphic.8">
                  <p:embed/>
                </p:oleObj>
              </mc:Choice>
              <mc:Fallback>
                <p:oleObj name="CorelDRAW" r:id="rId4" imgW="4513478" imgH="3221939" progId="CorelDraw.Graphic.8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79500" y="1724025"/>
                        <a:ext cx="6985000" cy="4987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38100" cap="flat" cmpd="sng">
                            <a:solidFill>
                              <a:srgbClr val="FFFF00"/>
                            </a:solidFill>
                            <a:prstDash val="solid"/>
                            <a:miter lim="800000"/>
                            <a:headEnd type="none" w="lg" len="lg"/>
                            <a:tailEnd type="none" w="lg" len="lg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pull dir="lu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6018" name="Rectangle 2"/>
          <p:cNvSpPr>
            <a:spLocks noChangeArrowheads="1"/>
          </p:cNvSpPr>
          <p:nvPr/>
        </p:nvSpPr>
        <p:spPr bwMode="auto">
          <a:xfrm>
            <a:off x="0" y="1628775"/>
            <a:ext cx="9144000" cy="5229225"/>
          </a:xfrm>
          <a:prstGeom prst="rect">
            <a:avLst/>
          </a:prstGeom>
          <a:solidFill>
            <a:srgbClr val="CC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rgbClr val="FFFF00"/>
                </a:solidFill>
                <a:miter lim="800000"/>
                <a:headEnd type="none" w="lg" len="lg"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726019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Virologické nálezy 2001 - mapa</a:t>
            </a:r>
            <a:endParaRPr lang="en-US"/>
          </a:p>
        </p:txBody>
      </p:sp>
      <p:graphicFrame>
        <p:nvGraphicFramePr>
          <p:cNvPr id="726020" name="Object 4"/>
          <p:cNvGraphicFramePr>
            <a:graphicFrameLocks noChangeAspect="1"/>
          </p:cNvGraphicFramePr>
          <p:nvPr>
            <p:ph idx="1"/>
          </p:nvPr>
        </p:nvGraphicFramePr>
        <p:xfrm>
          <a:off x="1079500" y="1724025"/>
          <a:ext cx="6985000" cy="4987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6021" name="CorelDRAW" r:id="rId4" imgW="4513478" imgH="3221939" progId="CorelDraw.Graphic.8">
                  <p:embed/>
                </p:oleObj>
              </mc:Choice>
              <mc:Fallback>
                <p:oleObj name="CorelDRAW" r:id="rId4" imgW="4513478" imgH="3221939" progId="CorelDraw.Graphic.8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79500" y="1724025"/>
                        <a:ext cx="6985000" cy="4987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38100" cap="flat" cmpd="sng">
                            <a:solidFill>
                              <a:srgbClr val="FFFF00"/>
                            </a:solidFill>
                            <a:prstDash val="solid"/>
                            <a:miter lim="800000"/>
                            <a:headEnd type="none" w="lg" len="lg"/>
                            <a:tailEnd type="none" w="lg" len="lg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pull dir="lu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0114" name="Rectangle 2"/>
          <p:cNvSpPr>
            <a:spLocks noChangeArrowheads="1"/>
          </p:cNvSpPr>
          <p:nvPr/>
        </p:nvSpPr>
        <p:spPr bwMode="auto">
          <a:xfrm>
            <a:off x="0" y="1628775"/>
            <a:ext cx="9144000" cy="5229225"/>
          </a:xfrm>
          <a:prstGeom prst="rect">
            <a:avLst/>
          </a:prstGeom>
          <a:solidFill>
            <a:srgbClr val="CC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rgbClr val="FFFF00"/>
                </a:solidFill>
                <a:miter lim="800000"/>
                <a:headEnd type="none" w="lg" len="lg"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730115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Virologické nálezy 2002 - mapa</a:t>
            </a:r>
            <a:endParaRPr lang="en-US"/>
          </a:p>
        </p:txBody>
      </p:sp>
      <p:graphicFrame>
        <p:nvGraphicFramePr>
          <p:cNvPr id="730116" name="Object 4"/>
          <p:cNvGraphicFramePr>
            <a:graphicFrameLocks noChangeAspect="1"/>
          </p:cNvGraphicFramePr>
          <p:nvPr>
            <p:ph idx="1"/>
          </p:nvPr>
        </p:nvGraphicFramePr>
        <p:xfrm>
          <a:off x="1079500" y="1724025"/>
          <a:ext cx="6985000" cy="4987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0117" name="CorelDRAW" r:id="rId4" imgW="4513478" imgH="3221939" progId="CorelDraw.Graphic.8">
                  <p:embed/>
                </p:oleObj>
              </mc:Choice>
              <mc:Fallback>
                <p:oleObj name="CorelDRAW" r:id="rId4" imgW="4513478" imgH="3221939" progId="CorelDraw.Graphic.8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79500" y="1724025"/>
                        <a:ext cx="6985000" cy="4987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38100" cap="flat" cmpd="sng">
                            <a:solidFill>
                              <a:srgbClr val="FFFF00"/>
                            </a:solidFill>
                            <a:prstDash val="solid"/>
                            <a:miter lim="800000"/>
                            <a:headEnd type="none" w="lg" len="lg"/>
                            <a:tailEnd type="none" w="lg" len="lg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pull dir="lu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75174" name="Object 6"/>
          <p:cNvGraphicFramePr>
            <a:graphicFrameLocks noChangeAspect="1"/>
          </p:cNvGraphicFramePr>
          <p:nvPr>
            <p:ph sz="quarter" idx="2"/>
          </p:nvPr>
        </p:nvGraphicFramePr>
        <p:xfrm>
          <a:off x="250825" y="1989138"/>
          <a:ext cx="5834063" cy="36210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75185" name="CorelDRAW" r:id="rId4" imgW="3504794" imgH="2174240" progId="CorelDraw.Graphic.8">
                  <p:embed/>
                </p:oleObj>
              </mc:Choice>
              <mc:Fallback>
                <p:oleObj name="CorelDRAW" r:id="rId4" imgW="3504794" imgH="2174240" progId="CorelDraw.Graphic.8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0825" y="1989138"/>
                        <a:ext cx="5834063" cy="36210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38100" cap="flat" cmpd="sng">
                            <a:solidFill>
                              <a:srgbClr val="FFFF00"/>
                            </a:solidFill>
                            <a:prstDash val="solid"/>
                            <a:miter lim="800000"/>
                            <a:headEnd type="none" w="lg" len="lg"/>
                            <a:tailEnd type="none" w="lg" len="lg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75170" name="Rectangle 2"/>
          <p:cNvSpPr>
            <a:spLocks noChangeArrowheads="1"/>
          </p:cNvSpPr>
          <p:nvPr/>
        </p:nvSpPr>
        <p:spPr bwMode="auto">
          <a:xfrm>
            <a:off x="0" y="5949950"/>
            <a:ext cx="9144000" cy="908050"/>
          </a:xfrm>
          <a:prstGeom prst="rect">
            <a:avLst/>
          </a:prstGeom>
          <a:solidFill>
            <a:srgbClr val="CC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rgbClr val="FFFF00"/>
                </a:solidFill>
                <a:miter lim="800000"/>
                <a:headEnd type="none" w="lg" len="lg"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77517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sz="3600"/>
              <a:t>Virologické vyšetření </a:t>
            </a:r>
            <a:br>
              <a:rPr lang="cs-CZ" sz="3600"/>
            </a:br>
            <a:r>
              <a:rPr lang="cs-CZ" sz="3600"/>
              <a:t>- černá zvěř - 1999</a:t>
            </a:r>
            <a:endParaRPr lang="en-US" sz="3600"/>
          </a:p>
        </p:txBody>
      </p:sp>
      <p:graphicFrame>
        <p:nvGraphicFramePr>
          <p:cNvPr id="775181" name="Object 13"/>
          <p:cNvGraphicFramePr>
            <a:graphicFrameLocks noChangeAspect="1"/>
          </p:cNvGraphicFramePr>
          <p:nvPr>
            <p:ph sz="quarter" idx="3"/>
          </p:nvPr>
        </p:nvGraphicFramePr>
        <p:xfrm>
          <a:off x="5962650" y="2565400"/>
          <a:ext cx="3259138" cy="3455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75186" name="CorelDRAW" r:id="rId6" imgW="2361240" imgH="2503440" progId="CorelDraw.Graphic.8">
                  <p:embed/>
                </p:oleObj>
              </mc:Choice>
              <mc:Fallback>
                <p:oleObj name="CorelDRAW" r:id="rId6" imgW="2361240" imgH="2503440" progId="CorelDraw.Graphic.8">
                  <p:embed/>
                  <p:pic>
                    <p:nvPicPr>
                      <p:cNvPr id="0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62650" y="2565400"/>
                        <a:ext cx="3259138" cy="34559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38100" cap="flat" cmpd="sng">
                            <a:solidFill>
                              <a:srgbClr val="FFFF00"/>
                            </a:solidFill>
                            <a:prstDash val="solid"/>
                            <a:miter lim="800000"/>
                            <a:headEnd type="none" w="lg" len="lg"/>
                            <a:tailEnd type="none" w="lg" len="lg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75184" name="Object 16"/>
          <p:cNvGraphicFramePr>
            <a:graphicFrameLocks noChangeAspect="1"/>
          </p:cNvGraphicFramePr>
          <p:nvPr>
            <p:ph sz="half" idx="1"/>
          </p:nvPr>
        </p:nvGraphicFramePr>
        <p:xfrm>
          <a:off x="180975" y="6113463"/>
          <a:ext cx="6621463" cy="631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75187" name="CorelDRAW" r:id="rId8" imgW="5290560" imgH="504720" progId="CorelDraw.Graphic.8">
                  <p:embed/>
                </p:oleObj>
              </mc:Choice>
              <mc:Fallback>
                <p:oleObj name="CorelDRAW" r:id="rId8" imgW="5290560" imgH="504720" progId="CorelDraw.Graphic.8">
                  <p:embed/>
                  <p:pic>
                    <p:nvPicPr>
                      <p:cNvPr id="0" name="Object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0975" y="6113463"/>
                        <a:ext cx="6621463" cy="631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38100" cap="flat" cmpd="sng">
                            <a:solidFill>
                              <a:srgbClr val="FFFF00"/>
                            </a:solidFill>
                            <a:prstDash val="solid"/>
                            <a:miter lim="800000"/>
                            <a:headEnd type="none" w="lg" len="lg"/>
                            <a:tailEnd type="none" w="lg" len="lg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pull dir="lu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9276" name="Rectangle 12"/>
          <p:cNvSpPr>
            <a:spLocks noChangeArrowheads="1"/>
          </p:cNvSpPr>
          <p:nvPr/>
        </p:nvSpPr>
        <p:spPr bwMode="auto">
          <a:xfrm>
            <a:off x="0" y="5949950"/>
            <a:ext cx="9144000" cy="908050"/>
          </a:xfrm>
          <a:prstGeom prst="rect">
            <a:avLst/>
          </a:prstGeom>
          <a:solidFill>
            <a:srgbClr val="CC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rgbClr val="FFFF00"/>
                </a:solidFill>
                <a:miter lim="800000"/>
                <a:headEnd type="none" w="lg" len="lg"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77926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sz="3600"/>
              <a:t>Virologické vyšetření </a:t>
            </a:r>
            <a:br>
              <a:rPr lang="cs-CZ" sz="3600"/>
            </a:br>
            <a:r>
              <a:rPr lang="cs-CZ" sz="3600"/>
              <a:t>- černá zvěř - 2000</a:t>
            </a:r>
            <a:endParaRPr lang="en-US" sz="3600"/>
          </a:p>
        </p:txBody>
      </p:sp>
      <p:graphicFrame>
        <p:nvGraphicFramePr>
          <p:cNvPr id="779269" name="Object 5"/>
          <p:cNvGraphicFramePr>
            <a:graphicFrameLocks noChangeAspect="1"/>
          </p:cNvGraphicFramePr>
          <p:nvPr>
            <p:ph sz="half" idx="1"/>
          </p:nvPr>
        </p:nvGraphicFramePr>
        <p:xfrm>
          <a:off x="180975" y="6113463"/>
          <a:ext cx="6621463" cy="631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79277" name="CorelDRAW" r:id="rId4" imgW="5290560" imgH="504720" progId="CorelDraw.Graphic.8">
                  <p:embed/>
                </p:oleObj>
              </mc:Choice>
              <mc:Fallback>
                <p:oleObj name="CorelDRAW" r:id="rId4" imgW="5290560" imgH="504720" progId="CorelDraw.Graphic.8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0975" y="6113463"/>
                        <a:ext cx="6621463" cy="631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38100" cap="flat" cmpd="sng">
                            <a:solidFill>
                              <a:srgbClr val="FFFF00"/>
                            </a:solidFill>
                            <a:prstDash val="solid"/>
                            <a:miter lim="800000"/>
                            <a:headEnd type="none" w="lg" len="lg"/>
                            <a:tailEnd type="none" w="lg" len="lg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79270" name="Object 6"/>
          <p:cNvGraphicFramePr>
            <a:graphicFrameLocks noChangeAspect="1"/>
          </p:cNvGraphicFramePr>
          <p:nvPr>
            <p:ph sz="quarter" idx="2"/>
          </p:nvPr>
        </p:nvGraphicFramePr>
        <p:xfrm>
          <a:off x="250825" y="1989138"/>
          <a:ext cx="5834063" cy="3619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79278" name="CorelDRAW" r:id="rId6" imgW="3504794" imgH="2174240" progId="CorelDraw.Graphic.8">
                  <p:embed/>
                </p:oleObj>
              </mc:Choice>
              <mc:Fallback>
                <p:oleObj name="CorelDRAW" r:id="rId6" imgW="3504794" imgH="2174240" progId="CorelDraw.Graphic.8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0825" y="1989138"/>
                        <a:ext cx="5834063" cy="3619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38100" cap="flat" cmpd="sng">
                            <a:solidFill>
                              <a:srgbClr val="FFFF00"/>
                            </a:solidFill>
                            <a:prstDash val="solid"/>
                            <a:miter lim="800000"/>
                            <a:headEnd type="none" w="lg" len="lg"/>
                            <a:tailEnd type="none" w="lg" len="lg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79273" name="Object 9"/>
          <p:cNvGraphicFramePr>
            <a:graphicFrameLocks noChangeAspect="1"/>
          </p:cNvGraphicFramePr>
          <p:nvPr>
            <p:ph sz="quarter" idx="3"/>
          </p:nvPr>
        </p:nvGraphicFramePr>
        <p:xfrm>
          <a:off x="6238875" y="2636838"/>
          <a:ext cx="2825750" cy="2886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79279" name="CorelDRAW" r:id="rId8" imgW="2361240" imgH="2412000" progId="CorelDraw.Graphic.8">
                  <p:embed/>
                </p:oleObj>
              </mc:Choice>
              <mc:Fallback>
                <p:oleObj name="CorelDRAW" r:id="rId8" imgW="2361240" imgH="2412000" progId="CorelDraw.Graphic.8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38875" y="2636838"/>
                        <a:ext cx="2825750" cy="28860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38100" cap="flat" cmpd="sng">
                            <a:solidFill>
                              <a:srgbClr val="FFFF00"/>
                            </a:solidFill>
                            <a:prstDash val="solid"/>
                            <a:miter lim="800000"/>
                            <a:headEnd type="none" w="lg" len="lg"/>
                            <a:tailEnd type="none" w="lg" len="lg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pull dir="lu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1319" name="Rectangle 7"/>
          <p:cNvSpPr>
            <a:spLocks noChangeArrowheads="1"/>
          </p:cNvSpPr>
          <p:nvPr/>
        </p:nvSpPr>
        <p:spPr bwMode="auto">
          <a:xfrm>
            <a:off x="0" y="5949950"/>
            <a:ext cx="9144000" cy="908050"/>
          </a:xfrm>
          <a:prstGeom prst="rect">
            <a:avLst/>
          </a:prstGeom>
          <a:solidFill>
            <a:srgbClr val="CC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rgbClr val="FFFF00"/>
                </a:solidFill>
                <a:miter lim="800000"/>
                <a:headEnd type="none" w="lg" len="lg"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78131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sz="3600"/>
              <a:t>Sérologické vyšetření </a:t>
            </a:r>
            <a:br>
              <a:rPr lang="cs-CZ" sz="3600"/>
            </a:br>
            <a:r>
              <a:rPr lang="cs-CZ" sz="3600"/>
              <a:t>- černá zvěř - 2001</a:t>
            </a:r>
            <a:endParaRPr lang="en-US" sz="3600"/>
          </a:p>
        </p:txBody>
      </p:sp>
      <p:graphicFrame>
        <p:nvGraphicFramePr>
          <p:cNvPr id="781318" name="Object 6"/>
          <p:cNvGraphicFramePr>
            <a:graphicFrameLocks noChangeAspect="1"/>
          </p:cNvGraphicFramePr>
          <p:nvPr>
            <p:ph sz="quarter" idx="2"/>
          </p:nvPr>
        </p:nvGraphicFramePr>
        <p:xfrm>
          <a:off x="250825" y="1989138"/>
          <a:ext cx="5834063" cy="3619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81324" name="CorelDRAW" r:id="rId4" imgW="3504794" imgH="2174240" progId="CorelDraw.Graphic.8">
                  <p:embed/>
                </p:oleObj>
              </mc:Choice>
              <mc:Fallback>
                <p:oleObj name="CorelDRAW" r:id="rId4" imgW="3504794" imgH="2174240" progId="CorelDraw.Graphic.8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0825" y="1989138"/>
                        <a:ext cx="5834063" cy="3619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38100" cap="flat" cmpd="sng">
                            <a:solidFill>
                              <a:srgbClr val="FFFF00"/>
                            </a:solidFill>
                            <a:prstDash val="solid"/>
                            <a:miter lim="800000"/>
                            <a:headEnd type="none" w="lg" len="lg"/>
                            <a:tailEnd type="none" w="lg" len="lg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81320" name="Object 8"/>
          <p:cNvGraphicFramePr>
            <a:graphicFrameLocks noChangeAspect="1"/>
          </p:cNvGraphicFramePr>
          <p:nvPr>
            <p:ph sz="quarter" idx="3"/>
          </p:nvPr>
        </p:nvGraphicFramePr>
        <p:xfrm>
          <a:off x="6170613" y="2636838"/>
          <a:ext cx="2887662" cy="2949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81325" name="CorelDRAW" r:id="rId6" imgW="2361240" imgH="2412000" progId="CorelDraw.Graphic.8">
                  <p:embed/>
                </p:oleObj>
              </mc:Choice>
              <mc:Fallback>
                <p:oleObj name="CorelDRAW" r:id="rId6" imgW="2361240" imgH="2412000" progId="CorelDraw.Graphic.8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70613" y="2636838"/>
                        <a:ext cx="2887662" cy="2949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38100" cap="flat" cmpd="sng">
                            <a:solidFill>
                              <a:srgbClr val="FFFF00"/>
                            </a:solidFill>
                            <a:prstDash val="solid"/>
                            <a:miter lim="800000"/>
                            <a:headEnd type="none" w="lg" len="lg"/>
                            <a:tailEnd type="none" w="lg" len="lg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81323" name="Object 11"/>
          <p:cNvGraphicFramePr>
            <a:graphicFrameLocks noChangeAspect="1"/>
          </p:cNvGraphicFramePr>
          <p:nvPr>
            <p:ph sz="half" idx="1"/>
          </p:nvPr>
        </p:nvGraphicFramePr>
        <p:xfrm>
          <a:off x="180975" y="6113463"/>
          <a:ext cx="6621463" cy="631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81326" name="CorelDRAW" r:id="rId8" imgW="5290560" imgH="504720" progId="CorelDraw.Graphic.8">
                  <p:embed/>
                </p:oleObj>
              </mc:Choice>
              <mc:Fallback>
                <p:oleObj name="CorelDRAW" r:id="rId8" imgW="5290560" imgH="504720" progId="CorelDraw.Graphic.8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0975" y="6113463"/>
                        <a:ext cx="6621463" cy="631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38100" cap="flat" cmpd="sng">
                            <a:solidFill>
                              <a:srgbClr val="FFFF00"/>
                            </a:solidFill>
                            <a:prstDash val="solid"/>
                            <a:miter lim="800000"/>
                            <a:headEnd type="none" w="lg" len="lg"/>
                            <a:tailEnd type="none" w="lg" len="lg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pull dir="lu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3367" name="Rectangle 7"/>
          <p:cNvSpPr>
            <a:spLocks noChangeArrowheads="1"/>
          </p:cNvSpPr>
          <p:nvPr/>
        </p:nvSpPr>
        <p:spPr bwMode="auto">
          <a:xfrm>
            <a:off x="0" y="5949950"/>
            <a:ext cx="9144000" cy="908050"/>
          </a:xfrm>
          <a:prstGeom prst="rect">
            <a:avLst/>
          </a:prstGeom>
          <a:solidFill>
            <a:srgbClr val="CC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rgbClr val="FFFF00"/>
                </a:solidFill>
                <a:miter lim="800000"/>
                <a:headEnd type="none" w="lg" len="lg"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78336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sz="3600"/>
              <a:t>Virologické vyšetření </a:t>
            </a:r>
            <a:br>
              <a:rPr lang="cs-CZ" sz="3600"/>
            </a:br>
            <a:r>
              <a:rPr lang="cs-CZ" sz="3600"/>
              <a:t>- černá zvěř - 2001</a:t>
            </a:r>
            <a:endParaRPr lang="en-US" sz="3600"/>
          </a:p>
        </p:txBody>
      </p:sp>
      <p:graphicFrame>
        <p:nvGraphicFramePr>
          <p:cNvPr id="783366" name="Object 6"/>
          <p:cNvGraphicFramePr>
            <a:graphicFrameLocks noChangeAspect="1"/>
          </p:cNvGraphicFramePr>
          <p:nvPr>
            <p:ph sz="quarter" idx="2"/>
          </p:nvPr>
        </p:nvGraphicFramePr>
        <p:xfrm>
          <a:off x="250825" y="1989138"/>
          <a:ext cx="5834063" cy="3600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83372" name="CorelDRAW" r:id="rId4" imgW="3498833" imgH="2159610" progId="CorelDraw.Graphic.8">
                  <p:embed/>
                </p:oleObj>
              </mc:Choice>
              <mc:Fallback>
                <p:oleObj name="CorelDRAW" r:id="rId4" imgW="3498833" imgH="2159610" progId="CorelDraw.Graphic.8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0825" y="1989138"/>
                        <a:ext cx="5834063" cy="36004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83368" name="Object 8"/>
          <p:cNvGraphicFramePr>
            <a:graphicFrameLocks noChangeAspect="1"/>
          </p:cNvGraphicFramePr>
          <p:nvPr>
            <p:ph sz="quarter" idx="3"/>
          </p:nvPr>
        </p:nvGraphicFramePr>
        <p:xfrm>
          <a:off x="6034088" y="2781300"/>
          <a:ext cx="3197225" cy="304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83373" name="CorelDRAW" r:id="rId6" imgW="2529360" imgH="2412000" progId="CorelDraw.Graphic.8">
                  <p:embed/>
                </p:oleObj>
              </mc:Choice>
              <mc:Fallback>
                <p:oleObj name="CorelDRAW" r:id="rId6" imgW="2529360" imgH="2412000" progId="CorelDraw.Graphic.8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34088" y="2781300"/>
                        <a:ext cx="3197225" cy="304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38100" cap="flat" cmpd="sng">
                            <a:solidFill>
                              <a:srgbClr val="FFFF00"/>
                            </a:solidFill>
                            <a:prstDash val="solid"/>
                            <a:miter lim="800000"/>
                            <a:headEnd type="none" w="lg" len="lg"/>
                            <a:tailEnd type="none" w="lg" len="lg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83371" name="Object 11"/>
          <p:cNvGraphicFramePr>
            <a:graphicFrameLocks noChangeAspect="1"/>
          </p:cNvGraphicFramePr>
          <p:nvPr>
            <p:ph sz="half" idx="1"/>
          </p:nvPr>
        </p:nvGraphicFramePr>
        <p:xfrm>
          <a:off x="180975" y="6113463"/>
          <a:ext cx="6621463" cy="631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83374" name="CorelDRAW" r:id="rId8" imgW="5290560" imgH="504720" progId="CorelDraw.Graphic.8">
                  <p:embed/>
                </p:oleObj>
              </mc:Choice>
              <mc:Fallback>
                <p:oleObj name="CorelDRAW" r:id="rId8" imgW="5290560" imgH="504720" progId="CorelDraw.Graphic.8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0975" y="6113463"/>
                        <a:ext cx="6621463" cy="631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38100" cap="flat" cmpd="sng">
                            <a:solidFill>
                              <a:srgbClr val="FFFF00"/>
                            </a:solidFill>
                            <a:prstDash val="solid"/>
                            <a:miter lim="800000"/>
                            <a:headEnd type="none" w="lg" len="lg"/>
                            <a:tailEnd type="none" w="lg" len="lg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pull dir="lu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7463" name="Rectangle 7"/>
          <p:cNvSpPr>
            <a:spLocks noChangeArrowheads="1"/>
          </p:cNvSpPr>
          <p:nvPr/>
        </p:nvSpPr>
        <p:spPr bwMode="auto">
          <a:xfrm>
            <a:off x="0" y="5949950"/>
            <a:ext cx="9144000" cy="908050"/>
          </a:xfrm>
          <a:prstGeom prst="rect">
            <a:avLst/>
          </a:prstGeom>
          <a:solidFill>
            <a:srgbClr val="CC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rgbClr val="FFFF00"/>
                </a:solidFill>
                <a:miter lim="800000"/>
                <a:headEnd type="none" w="lg" len="lg"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78746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sz="3600"/>
              <a:t>Virologické vyšetření </a:t>
            </a:r>
            <a:br>
              <a:rPr lang="cs-CZ" sz="3600"/>
            </a:br>
            <a:r>
              <a:rPr lang="cs-CZ" sz="3600"/>
              <a:t>- černá zvěř - 2002</a:t>
            </a:r>
            <a:endParaRPr lang="en-US" sz="3600"/>
          </a:p>
        </p:txBody>
      </p:sp>
      <p:graphicFrame>
        <p:nvGraphicFramePr>
          <p:cNvPr id="787462" name="Object 6"/>
          <p:cNvGraphicFramePr>
            <a:graphicFrameLocks noChangeAspect="1"/>
          </p:cNvGraphicFramePr>
          <p:nvPr>
            <p:ph sz="quarter" idx="2"/>
          </p:nvPr>
        </p:nvGraphicFramePr>
        <p:xfrm>
          <a:off x="250825" y="1989138"/>
          <a:ext cx="5834063" cy="38465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87468" name="CorelDRAW" r:id="rId4" imgW="3498291" imgH="2306185" progId="CorelDraw.Graphic.8">
                  <p:embed/>
                </p:oleObj>
              </mc:Choice>
              <mc:Fallback>
                <p:oleObj name="CorelDRAW" r:id="rId4" imgW="3498291" imgH="2306185" progId="CorelDraw.Graphic.8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0825" y="1989138"/>
                        <a:ext cx="5834063" cy="38465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38100" cap="flat" cmpd="sng">
                            <a:solidFill>
                              <a:srgbClr val="FFFF00"/>
                            </a:solidFill>
                            <a:prstDash val="solid"/>
                            <a:miter lim="800000"/>
                            <a:headEnd type="none" w="lg" len="lg"/>
                            <a:tailEnd type="none" w="lg" len="lg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87464" name="Object 8"/>
          <p:cNvGraphicFramePr>
            <a:graphicFrameLocks noChangeAspect="1"/>
          </p:cNvGraphicFramePr>
          <p:nvPr>
            <p:ph sz="quarter" idx="3"/>
          </p:nvPr>
        </p:nvGraphicFramePr>
        <p:xfrm>
          <a:off x="6386513" y="2852738"/>
          <a:ext cx="2922587" cy="24526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87469" name="CorelDRAW" r:id="rId6" imgW="2349360" imgH="1971720" progId="CorelDraw.Graphic.8">
                  <p:embed/>
                </p:oleObj>
              </mc:Choice>
              <mc:Fallback>
                <p:oleObj name="CorelDRAW" r:id="rId6" imgW="2349360" imgH="1971720" progId="CorelDraw.Graphic.8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86513" y="2852738"/>
                        <a:ext cx="2922587" cy="24526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38100" cap="flat" cmpd="sng">
                            <a:solidFill>
                              <a:srgbClr val="FFFF00"/>
                            </a:solidFill>
                            <a:prstDash val="solid"/>
                            <a:miter lim="800000"/>
                            <a:headEnd type="none" w="lg" len="lg"/>
                            <a:tailEnd type="none" w="lg" len="lg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87467" name="Object 11"/>
          <p:cNvGraphicFramePr>
            <a:graphicFrameLocks noChangeAspect="1"/>
          </p:cNvGraphicFramePr>
          <p:nvPr>
            <p:ph sz="half" idx="1"/>
          </p:nvPr>
        </p:nvGraphicFramePr>
        <p:xfrm>
          <a:off x="180975" y="6113463"/>
          <a:ext cx="6621463" cy="631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87470" name="CorelDRAW" r:id="rId8" imgW="5290560" imgH="504720" progId="CorelDraw.Graphic.8">
                  <p:embed/>
                </p:oleObj>
              </mc:Choice>
              <mc:Fallback>
                <p:oleObj name="CorelDRAW" r:id="rId8" imgW="5290560" imgH="504720" progId="CorelDraw.Graphic.8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0975" y="6113463"/>
                        <a:ext cx="6621463" cy="631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38100" cap="flat" cmpd="sng">
                            <a:solidFill>
                              <a:srgbClr val="FFFF00"/>
                            </a:solidFill>
                            <a:prstDash val="solid"/>
                            <a:miter lim="800000"/>
                            <a:headEnd type="none" w="lg" len="lg"/>
                            <a:tailEnd type="none" w="lg" len="lg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pull dir="l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9218" name="Rectangle 2"/>
          <p:cNvSpPr>
            <a:spLocks noChangeArrowheads="1"/>
          </p:cNvSpPr>
          <p:nvPr/>
        </p:nvSpPr>
        <p:spPr bwMode="auto">
          <a:xfrm>
            <a:off x="0" y="1628775"/>
            <a:ext cx="9144000" cy="5229225"/>
          </a:xfrm>
          <a:prstGeom prst="rect">
            <a:avLst/>
          </a:prstGeom>
          <a:solidFill>
            <a:srgbClr val="CC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rgbClr val="FFFF00"/>
                </a:solidFill>
                <a:miter lim="800000"/>
                <a:headEnd type="none" w="lg" len="lg"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649219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Virologické nálezy 1990 - graf</a:t>
            </a:r>
            <a:endParaRPr lang="en-US"/>
          </a:p>
        </p:txBody>
      </p:sp>
      <p:graphicFrame>
        <p:nvGraphicFramePr>
          <p:cNvPr id="649224" name="Object 8"/>
          <p:cNvGraphicFramePr>
            <a:graphicFrameLocks noChangeAspect="1"/>
          </p:cNvGraphicFramePr>
          <p:nvPr>
            <p:ph idx="1"/>
          </p:nvPr>
        </p:nvGraphicFramePr>
        <p:xfrm>
          <a:off x="180975" y="1906588"/>
          <a:ext cx="8780463" cy="49069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9226" name="CorelDRAW" r:id="rId4" imgW="6181920" imgH="3453840" progId="CorelDraw.Graphic.8">
                  <p:embed/>
                </p:oleObj>
              </mc:Choice>
              <mc:Fallback>
                <p:oleObj name="CorelDRAW" r:id="rId4" imgW="6181920" imgH="3453840" progId="CorelDraw.Graphic.8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0975" y="1906588"/>
                        <a:ext cx="8780463" cy="49069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38100" cap="flat" cmpd="sng">
                            <a:solidFill>
                              <a:srgbClr val="FFFF00"/>
                            </a:solidFill>
                            <a:prstDash val="solid"/>
                            <a:miter lim="800000"/>
                            <a:headEnd type="none" w="lg" len="lg"/>
                            <a:tailEnd type="none" w="lg" len="lg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pull dir="lu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231" name="Rectangle 7"/>
          <p:cNvSpPr>
            <a:spLocks noChangeArrowheads="1"/>
          </p:cNvSpPr>
          <p:nvPr/>
        </p:nvSpPr>
        <p:spPr bwMode="auto">
          <a:xfrm>
            <a:off x="0" y="1628775"/>
            <a:ext cx="9144000" cy="5229225"/>
          </a:xfrm>
          <a:prstGeom prst="rect">
            <a:avLst/>
          </a:prstGeom>
          <a:solidFill>
            <a:srgbClr val="CC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rgbClr val="FFFF00"/>
                </a:solidFill>
                <a:miter lim="800000"/>
                <a:headEnd type="none" w="lg" len="lg"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4362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Směry šíření nákazy</a:t>
            </a:r>
            <a:endParaRPr lang="en-US"/>
          </a:p>
        </p:txBody>
      </p:sp>
      <p:graphicFrame>
        <p:nvGraphicFramePr>
          <p:cNvPr id="436229" name="Object 5"/>
          <p:cNvGraphicFramePr>
            <a:graphicFrameLocks noChangeAspect="1"/>
          </p:cNvGraphicFramePr>
          <p:nvPr>
            <p:ph idx="1"/>
          </p:nvPr>
        </p:nvGraphicFramePr>
        <p:xfrm>
          <a:off x="755650" y="1879600"/>
          <a:ext cx="7631113" cy="4767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6232" name="CorelDRAW" r:id="rId4" imgW="8243280" imgH="5149080" progId="CorelDraw.Graphic.8">
                  <p:embed/>
                </p:oleObj>
              </mc:Choice>
              <mc:Fallback>
                <p:oleObj name="CorelDRAW" r:id="rId4" imgW="8243280" imgH="5149080" progId="CorelDraw.Graphic.8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5650" y="1879600"/>
                        <a:ext cx="7631113" cy="47672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38100" cap="flat" cmpd="sng">
                            <a:solidFill>
                              <a:srgbClr val="FFFF00"/>
                            </a:solidFill>
                            <a:prstDash val="solid"/>
                            <a:miter lim="800000"/>
                            <a:headEnd type="none" w="lg" len="lg"/>
                            <a:tailEnd type="none" w="lg" len="lg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pull dir="lu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2423" name="Rectangle 23"/>
          <p:cNvSpPr>
            <a:spLocks noGrp="1" noChangeArrowheads="1"/>
          </p:cNvSpPr>
          <p:nvPr>
            <p:ph type="title"/>
          </p:nvPr>
        </p:nvSpPr>
        <p:spPr>
          <a:xfrm>
            <a:off x="684213" y="404813"/>
            <a:ext cx="7772400" cy="1143000"/>
          </a:xfrm>
        </p:spPr>
        <p:txBody>
          <a:bodyPr/>
          <a:lstStyle/>
          <a:p>
            <a:r>
              <a:rPr lang="en-US" sz="3200">
                <a:latin typeface="Arial CE" panose="020B0604020202020204" pitchFamily="34" charset="0"/>
              </a:rPr>
              <a:t>Počty vyšetřených prasat domácích a černé zvěře v období 1991 až 2002</a:t>
            </a:r>
            <a:endParaRPr lang="cs-CZ" sz="3200">
              <a:latin typeface="Arial CE" panose="020B0604020202020204" pitchFamily="34" charset="0"/>
            </a:endParaRPr>
          </a:p>
        </p:txBody>
      </p:sp>
      <p:graphicFrame>
        <p:nvGraphicFramePr>
          <p:cNvPr id="751697" name="Object 3153"/>
          <p:cNvGraphicFramePr>
            <a:graphicFrameLocks noChangeAspect="1"/>
          </p:cNvGraphicFramePr>
          <p:nvPr>
            <p:ph idx="1"/>
          </p:nvPr>
        </p:nvGraphicFramePr>
        <p:xfrm>
          <a:off x="1763713" y="1989138"/>
          <a:ext cx="5257800" cy="4105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1700" name="List" r:id="rId4" imgW="3867016" imgH="3019552" progId="Excel.Sheet.8">
                  <p:embed/>
                </p:oleObj>
              </mc:Choice>
              <mc:Fallback>
                <p:oleObj name="List" r:id="rId4" imgW="3867016" imgH="3019552" progId="Excel.Sheet.8">
                  <p:embed/>
                  <p:pic>
                    <p:nvPicPr>
                      <p:cNvPr id="0" name="Object 315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63713" y="1989138"/>
                        <a:ext cx="5257800" cy="4105275"/>
                      </a:xfrm>
                      <a:prstGeom prst="rect">
                        <a:avLst/>
                      </a:prstGeom>
                      <a:solidFill>
                        <a:schemeClr val="folHlink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51699" name="Rectangle 3155"/>
          <p:cNvSpPr>
            <a:spLocks noChangeArrowheads="1"/>
          </p:cNvSpPr>
          <p:nvPr/>
        </p:nvSpPr>
        <p:spPr bwMode="auto">
          <a:xfrm>
            <a:off x="1835150" y="6237288"/>
            <a:ext cx="380841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FF00"/>
                </a:solidFill>
                <a:miter lim="800000"/>
                <a:headEnd type="none" w="lg" len="lg"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sz="2000" b="1">
                <a:solidFill>
                  <a:schemeClr val="tx2"/>
                </a:solidFill>
              </a:rPr>
              <a:t>* izolace na buněčných kulturách</a:t>
            </a:r>
          </a:p>
        </p:txBody>
      </p:sp>
    </p:spTree>
  </p:cSld>
  <p:clrMapOvr>
    <a:masterClrMapping/>
  </p:clrMapOvr>
  <p:transition>
    <p:pull dir="lu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0834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404813"/>
            <a:ext cx="7772400" cy="1143000"/>
          </a:xfrm>
        </p:spPr>
        <p:txBody>
          <a:bodyPr/>
          <a:lstStyle/>
          <a:p>
            <a:r>
              <a:rPr lang="cs-CZ" sz="3200">
                <a:latin typeface="Arial CE" panose="020B0604020202020204" pitchFamily="34" charset="0"/>
              </a:rPr>
              <a:t>Černá zvěř – zástřelné a nálezné v letech 1991 až 2002</a:t>
            </a:r>
          </a:p>
        </p:txBody>
      </p:sp>
      <p:graphicFrame>
        <p:nvGraphicFramePr>
          <p:cNvPr id="760840" name="Object 8"/>
          <p:cNvGraphicFramePr>
            <a:graphicFrameLocks noChangeAspect="1"/>
          </p:cNvGraphicFramePr>
          <p:nvPr>
            <p:ph idx="1"/>
          </p:nvPr>
        </p:nvGraphicFramePr>
        <p:xfrm>
          <a:off x="50800" y="2133600"/>
          <a:ext cx="9007475" cy="3816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60842" name="List" r:id="rId4" imgW="6610373" imgH="2619383" progId="Excel.Sheet.8">
                  <p:embed/>
                </p:oleObj>
              </mc:Choice>
              <mc:Fallback>
                <p:oleObj name="List" r:id="rId4" imgW="6610373" imgH="2619383" progId="Excel.Sheet.8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800" y="2133600"/>
                        <a:ext cx="9007475" cy="3816350"/>
                      </a:xfrm>
                      <a:prstGeom prst="rect">
                        <a:avLst/>
                      </a:prstGeom>
                      <a:solidFill>
                        <a:schemeClr val="folHlink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60841" name="Rectangle 9"/>
          <p:cNvSpPr>
            <a:spLocks noChangeArrowheads="1"/>
          </p:cNvSpPr>
          <p:nvPr/>
        </p:nvSpPr>
        <p:spPr bwMode="auto">
          <a:xfrm>
            <a:off x="323850" y="6021388"/>
            <a:ext cx="499268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FF00"/>
                </a:solidFill>
                <a:miter lim="800000"/>
                <a:headEnd type="none" w="lg" len="lg"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sz="1400">
                <a:solidFill>
                  <a:schemeClr val="tx2"/>
                </a:solidFill>
              </a:rPr>
              <a:t>* částka neodpovídá počtu zvířat, zbytek byl hrazen z jiných zdrojů</a:t>
            </a:r>
          </a:p>
        </p:txBody>
      </p:sp>
    </p:spTree>
  </p:cSld>
  <p:clrMapOvr>
    <a:masterClrMapping/>
  </p:clrMapOvr>
  <p:transition>
    <p:pull dir="lu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2884" name="Rectangle 4"/>
          <p:cNvSpPr>
            <a:spLocks noChangeArrowheads="1"/>
          </p:cNvSpPr>
          <p:nvPr/>
        </p:nvSpPr>
        <p:spPr bwMode="auto">
          <a:xfrm>
            <a:off x="684213" y="404813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0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algn="ctr">
              <a:defRPr sz="40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>
              <a:defRPr sz="40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>
              <a:defRPr sz="4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>
              <a:defRPr sz="4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r>
              <a:rPr lang="cs-CZ" sz="3200">
                <a:latin typeface="Arial CE" panose="020B0604020202020204" pitchFamily="34" charset="0"/>
              </a:rPr>
              <a:t>Černá zvěř – zástřelné a nálezné v letech 1991 až 2002</a:t>
            </a:r>
          </a:p>
        </p:txBody>
      </p:sp>
      <p:graphicFrame>
        <p:nvGraphicFramePr>
          <p:cNvPr id="762885" name="Object 5"/>
          <p:cNvGraphicFramePr>
            <a:graphicFrameLocks noChangeAspect="1"/>
          </p:cNvGraphicFramePr>
          <p:nvPr/>
        </p:nvGraphicFramePr>
        <p:xfrm>
          <a:off x="265113" y="2349500"/>
          <a:ext cx="9101137" cy="2922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62886" name="List" r:id="rId4" imgW="9153378" imgH="2924274" progId="Excel.Sheet.8">
                  <p:embed/>
                </p:oleObj>
              </mc:Choice>
              <mc:Fallback>
                <p:oleObj name="List" r:id="rId4" imgW="9153378" imgH="2924274" progId="Excel.Sheet.8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5113" y="2349500"/>
                        <a:ext cx="9101137" cy="29225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pull dir="lu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4932" name="Rectangle 4"/>
          <p:cNvSpPr>
            <a:spLocks noChangeArrowheads="1"/>
          </p:cNvSpPr>
          <p:nvPr/>
        </p:nvSpPr>
        <p:spPr bwMode="auto">
          <a:xfrm>
            <a:off x="684213" y="115888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0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algn="ctr">
              <a:defRPr sz="40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>
              <a:defRPr sz="40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>
              <a:defRPr sz="4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>
              <a:defRPr sz="4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r>
              <a:rPr lang="cs-CZ" sz="3200">
                <a:latin typeface="Arial CE" panose="020B0604020202020204" pitchFamily="34" charset="0"/>
              </a:rPr>
              <a:t>KMP v černé zvěři – výsledky monitoring</a:t>
            </a:r>
          </a:p>
        </p:txBody>
      </p:sp>
      <p:graphicFrame>
        <p:nvGraphicFramePr>
          <p:cNvPr id="764933" name="Object 5"/>
          <p:cNvGraphicFramePr>
            <a:graphicFrameLocks noChangeAspect="1"/>
          </p:cNvGraphicFramePr>
          <p:nvPr/>
        </p:nvGraphicFramePr>
        <p:xfrm>
          <a:off x="1044575" y="1054100"/>
          <a:ext cx="7007225" cy="5608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64934" name="List" r:id="rId4" imgW="7010400" imgH="5705517" progId="Excel.Sheet.8">
                  <p:embed/>
                </p:oleObj>
              </mc:Choice>
              <mc:Fallback>
                <p:oleObj name="List" r:id="rId4" imgW="7010400" imgH="5705517" progId="Excel.Sheet.8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44575" y="1054100"/>
                        <a:ext cx="7007225" cy="56086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pull dir="lu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3908" name="Rectangle 4"/>
          <p:cNvSpPr>
            <a:spLocks noChangeArrowheads="1"/>
          </p:cNvSpPr>
          <p:nvPr/>
        </p:nvSpPr>
        <p:spPr bwMode="auto">
          <a:xfrm>
            <a:off x="287338" y="260350"/>
            <a:ext cx="8856662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0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algn="ctr">
              <a:defRPr sz="40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>
              <a:defRPr sz="40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>
              <a:defRPr sz="4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>
              <a:defRPr sz="4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r>
              <a:rPr lang="cs-CZ" sz="3200">
                <a:latin typeface="Arial CE" panose="020B0604020202020204" pitchFamily="34" charset="0"/>
              </a:rPr>
              <a:t>Ztráty způsobené KMP v letech 1994 až 2002</a:t>
            </a:r>
          </a:p>
        </p:txBody>
      </p:sp>
      <p:graphicFrame>
        <p:nvGraphicFramePr>
          <p:cNvPr id="763909" name="Object 5"/>
          <p:cNvGraphicFramePr>
            <a:graphicFrameLocks noChangeAspect="1"/>
          </p:cNvGraphicFramePr>
          <p:nvPr/>
        </p:nvGraphicFramePr>
        <p:xfrm>
          <a:off x="179388" y="1700213"/>
          <a:ext cx="8856662" cy="2520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63985" name="List" r:id="rId4" imgW="6039008" imgH="1495552" progId="Excel.Sheet.8">
                  <p:embed/>
                </p:oleObj>
              </mc:Choice>
              <mc:Fallback>
                <p:oleObj name="List" r:id="rId4" imgW="6039008" imgH="1495552" progId="Excel.Sheet.8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9388" y="1700213"/>
                        <a:ext cx="8856662" cy="2520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63983" name="Object 79"/>
          <p:cNvGraphicFramePr>
            <a:graphicFrameLocks noChangeAspect="1"/>
          </p:cNvGraphicFramePr>
          <p:nvPr/>
        </p:nvGraphicFramePr>
        <p:xfrm>
          <a:off x="1476375" y="5734050"/>
          <a:ext cx="6323013" cy="931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63986" name="List" r:id="rId6" imgW="6353186" imgH="933456" progId="Excel.Sheet.8">
                  <p:embed/>
                </p:oleObj>
              </mc:Choice>
              <mc:Fallback>
                <p:oleObj name="List" r:id="rId6" imgW="6353186" imgH="933456" progId="Excel.Sheet.8">
                  <p:embed/>
                  <p:pic>
                    <p:nvPicPr>
                      <p:cNvPr id="0" name="Object 7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76375" y="5734050"/>
                        <a:ext cx="6323013" cy="9318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63984" name="Rectangle 80"/>
          <p:cNvSpPr>
            <a:spLocks noChangeArrowheads="1"/>
          </p:cNvSpPr>
          <p:nvPr/>
        </p:nvSpPr>
        <p:spPr bwMode="auto">
          <a:xfrm>
            <a:off x="107950" y="4581525"/>
            <a:ext cx="8856663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0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algn="ctr">
              <a:defRPr sz="40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>
              <a:defRPr sz="40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>
              <a:defRPr sz="4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>
              <a:defRPr sz="4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r>
              <a:rPr lang="cs-CZ" sz="2400">
                <a:latin typeface="Arial CE" panose="020B0604020202020204" pitchFamily="34" charset="0"/>
              </a:rPr>
              <a:t>Porovnání nákladů a ztrát</a:t>
            </a:r>
          </a:p>
        </p:txBody>
      </p:sp>
    </p:spTree>
  </p:cSld>
  <p:clrMapOvr>
    <a:masterClrMapping/>
  </p:clrMapOvr>
  <p:transition>
    <p:pull dir="lu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274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404813"/>
            <a:ext cx="7772400" cy="1143000"/>
          </a:xfrm>
        </p:spPr>
        <p:txBody>
          <a:bodyPr/>
          <a:lstStyle/>
          <a:p>
            <a:r>
              <a:rPr lang="cs-CZ" sz="3600"/>
              <a:t>Průměrné počty ulovené černé</a:t>
            </a:r>
            <a:br>
              <a:rPr lang="cs-CZ" sz="3600"/>
            </a:br>
            <a:r>
              <a:rPr lang="cs-CZ" sz="3600"/>
              <a:t>zvěře v České republice</a:t>
            </a:r>
            <a:endParaRPr lang="en-US" sz="3600"/>
          </a:p>
        </p:txBody>
      </p:sp>
      <p:grpSp>
        <p:nvGrpSpPr>
          <p:cNvPr id="438280" name="Group 8"/>
          <p:cNvGrpSpPr>
            <a:grpSpLocks noChangeAspect="1"/>
          </p:cNvGrpSpPr>
          <p:nvPr/>
        </p:nvGrpSpPr>
        <p:grpSpPr bwMode="auto">
          <a:xfrm>
            <a:off x="0" y="2122488"/>
            <a:ext cx="9144000" cy="4270375"/>
            <a:chOff x="0" y="1337"/>
            <a:chExt cx="5760" cy="2690"/>
          </a:xfrm>
        </p:grpSpPr>
        <p:sp>
          <p:nvSpPr>
            <p:cNvPr id="438279" name="AutoShape 7"/>
            <p:cNvSpPr>
              <a:spLocks noChangeAspect="1" noChangeArrowheads="1" noTextEdit="1"/>
            </p:cNvSpPr>
            <p:nvPr/>
          </p:nvSpPr>
          <p:spPr bwMode="auto">
            <a:xfrm>
              <a:off x="0" y="1337"/>
              <a:ext cx="5760" cy="26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438281" name="Rectangle 9"/>
            <p:cNvSpPr>
              <a:spLocks noChangeArrowheads="1"/>
            </p:cNvSpPr>
            <p:nvPr/>
          </p:nvSpPr>
          <p:spPr bwMode="auto">
            <a:xfrm>
              <a:off x="56" y="1393"/>
              <a:ext cx="5637" cy="2578"/>
            </a:xfrm>
            <a:prstGeom prst="rect">
              <a:avLst/>
            </a:prstGeom>
            <a:solidFill>
              <a:srgbClr val="E3E3E3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38282" name="Rectangle 10"/>
            <p:cNvSpPr>
              <a:spLocks noChangeArrowheads="1"/>
            </p:cNvSpPr>
            <p:nvPr/>
          </p:nvSpPr>
          <p:spPr bwMode="auto">
            <a:xfrm>
              <a:off x="653" y="1641"/>
              <a:ext cx="4950" cy="167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438283" name="Line 11"/>
            <p:cNvSpPr>
              <a:spLocks noChangeShapeType="1"/>
            </p:cNvSpPr>
            <p:nvPr/>
          </p:nvSpPr>
          <p:spPr bwMode="auto">
            <a:xfrm>
              <a:off x="653" y="3082"/>
              <a:ext cx="4950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438284" name="Line 12"/>
            <p:cNvSpPr>
              <a:spLocks noChangeShapeType="1"/>
            </p:cNvSpPr>
            <p:nvPr/>
          </p:nvSpPr>
          <p:spPr bwMode="auto">
            <a:xfrm>
              <a:off x="653" y="2834"/>
              <a:ext cx="4950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438285" name="Line 13"/>
            <p:cNvSpPr>
              <a:spLocks noChangeShapeType="1"/>
            </p:cNvSpPr>
            <p:nvPr/>
          </p:nvSpPr>
          <p:spPr bwMode="auto">
            <a:xfrm>
              <a:off x="653" y="2598"/>
              <a:ext cx="4950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438286" name="Line 14"/>
            <p:cNvSpPr>
              <a:spLocks noChangeShapeType="1"/>
            </p:cNvSpPr>
            <p:nvPr/>
          </p:nvSpPr>
          <p:spPr bwMode="auto">
            <a:xfrm>
              <a:off x="653" y="2361"/>
              <a:ext cx="4950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438287" name="Line 15"/>
            <p:cNvSpPr>
              <a:spLocks noChangeShapeType="1"/>
            </p:cNvSpPr>
            <p:nvPr/>
          </p:nvSpPr>
          <p:spPr bwMode="auto">
            <a:xfrm>
              <a:off x="653" y="2125"/>
              <a:ext cx="4950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438288" name="Line 16"/>
            <p:cNvSpPr>
              <a:spLocks noChangeShapeType="1"/>
            </p:cNvSpPr>
            <p:nvPr/>
          </p:nvSpPr>
          <p:spPr bwMode="auto">
            <a:xfrm>
              <a:off x="653" y="1877"/>
              <a:ext cx="4950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438289" name="Line 17"/>
            <p:cNvSpPr>
              <a:spLocks noChangeShapeType="1"/>
            </p:cNvSpPr>
            <p:nvPr/>
          </p:nvSpPr>
          <p:spPr bwMode="auto">
            <a:xfrm>
              <a:off x="653" y="1641"/>
              <a:ext cx="4950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438290" name="Rectangle 18"/>
            <p:cNvSpPr>
              <a:spLocks noChangeArrowheads="1"/>
            </p:cNvSpPr>
            <p:nvPr/>
          </p:nvSpPr>
          <p:spPr bwMode="auto">
            <a:xfrm>
              <a:off x="653" y="1641"/>
              <a:ext cx="4950" cy="1677"/>
            </a:xfrm>
            <a:prstGeom prst="rect">
              <a:avLst/>
            </a:prstGeom>
            <a:noFill/>
            <a:ln w="17463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438291" name="Rectangle 19"/>
            <p:cNvSpPr>
              <a:spLocks noChangeArrowheads="1"/>
            </p:cNvSpPr>
            <p:nvPr/>
          </p:nvSpPr>
          <p:spPr bwMode="auto">
            <a:xfrm>
              <a:off x="1755" y="3250"/>
              <a:ext cx="765" cy="68"/>
            </a:xfrm>
            <a:prstGeom prst="rect">
              <a:avLst/>
            </a:prstGeom>
            <a:solidFill>
              <a:srgbClr val="FF0000"/>
            </a:solidFill>
            <a:ln w="17463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38292" name="Rectangle 20"/>
            <p:cNvSpPr>
              <a:spLocks noChangeArrowheads="1"/>
            </p:cNvSpPr>
            <p:nvPr/>
          </p:nvSpPr>
          <p:spPr bwMode="auto">
            <a:xfrm>
              <a:off x="2745" y="3138"/>
              <a:ext cx="765" cy="180"/>
            </a:xfrm>
            <a:prstGeom prst="rect">
              <a:avLst/>
            </a:prstGeom>
            <a:solidFill>
              <a:srgbClr val="FF0000"/>
            </a:solidFill>
            <a:ln w="17463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38293" name="Rectangle 21"/>
            <p:cNvSpPr>
              <a:spLocks noChangeArrowheads="1"/>
            </p:cNvSpPr>
            <p:nvPr/>
          </p:nvSpPr>
          <p:spPr bwMode="auto">
            <a:xfrm>
              <a:off x="3735" y="2800"/>
              <a:ext cx="765" cy="518"/>
            </a:xfrm>
            <a:prstGeom prst="rect">
              <a:avLst/>
            </a:prstGeom>
            <a:solidFill>
              <a:srgbClr val="FF0000"/>
            </a:solidFill>
            <a:ln w="17463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38294" name="Rectangle 22"/>
            <p:cNvSpPr>
              <a:spLocks noChangeArrowheads="1"/>
            </p:cNvSpPr>
            <p:nvPr/>
          </p:nvSpPr>
          <p:spPr bwMode="auto">
            <a:xfrm>
              <a:off x="4725" y="1798"/>
              <a:ext cx="765" cy="1520"/>
            </a:xfrm>
            <a:prstGeom prst="rect">
              <a:avLst/>
            </a:prstGeom>
            <a:solidFill>
              <a:srgbClr val="FF0000"/>
            </a:solidFill>
            <a:ln w="17463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38295" name="Line 23"/>
            <p:cNvSpPr>
              <a:spLocks noChangeShapeType="1"/>
            </p:cNvSpPr>
            <p:nvPr/>
          </p:nvSpPr>
          <p:spPr bwMode="auto">
            <a:xfrm>
              <a:off x="653" y="1641"/>
              <a:ext cx="1" cy="167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438296" name="Line 24"/>
            <p:cNvSpPr>
              <a:spLocks noChangeShapeType="1"/>
            </p:cNvSpPr>
            <p:nvPr/>
          </p:nvSpPr>
          <p:spPr bwMode="auto">
            <a:xfrm>
              <a:off x="619" y="3318"/>
              <a:ext cx="34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438297" name="Line 25"/>
            <p:cNvSpPr>
              <a:spLocks noChangeShapeType="1"/>
            </p:cNvSpPr>
            <p:nvPr/>
          </p:nvSpPr>
          <p:spPr bwMode="auto">
            <a:xfrm>
              <a:off x="619" y="3082"/>
              <a:ext cx="34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438298" name="Line 26"/>
            <p:cNvSpPr>
              <a:spLocks noChangeShapeType="1"/>
            </p:cNvSpPr>
            <p:nvPr/>
          </p:nvSpPr>
          <p:spPr bwMode="auto">
            <a:xfrm>
              <a:off x="619" y="2834"/>
              <a:ext cx="34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438299" name="Line 27"/>
            <p:cNvSpPr>
              <a:spLocks noChangeShapeType="1"/>
            </p:cNvSpPr>
            <p:nvPr/>
          </p:nvSpPr>
          <p:spPr bwMode="auto">
            <a:xfrm>
              <a:off x="619" y="2598"/>
              <a:ext cx="34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438300" name="Line 28"/>
            <p:cNvSpPr>
              <a:spLocks noChangeShapeType="1"/>
            </p:cNvSpPr>
            <p:nvPr/>
          </p:nvSpPr>
          <p:spPr bwMode="auto">
            <a:xfrm>
              <a:off x="619" y="2361"/>
              <a:ext cx="34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438301" name="Line 29"/>
            <p:cNvSpPr>
              <a:spLocks noChangeShapeType="1"/>
            </p:cNvSpPr>
            <p:nvPr/>
          </p:nvSpPr>
          <p:spPr bwMode="auto">
            <a:xfrm>
              <a:off x="619" y="2125"/>
              <a:ext cx="34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438302" name="Line 30"/>
            <p:cNvSpPr>
              <a:spLocks noChangeShapeType="1"/>
            </p:cNvSpPr>
            <p:nvPr/>
          </p:nvSpPr>
          <p:spPr bwMode="auto">
            <a:xfrm>
              <a:off x="619" y="1877"/>
              <a:ext cx="34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438303" name="Line 31"/>
            <p:cNvSpPr>
              <a:spLocks noChangeShapeType="1"/>
            </p:cNvSpPr>
            <p:nvPr/>
          </p:nvSpPr>
          <p:spPr bwMode="auto">
            <a:xfrm>
              <a:off x="619" y="1641"/>
              <a:ext cx="34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438304" name="Line 32"/>
            <p:cNvSpPr>
              <a:spLocks noChangeShapeType="1"/>
            </p:cNvSpPr>
            <p:nvPr/>
          </p:nvSpPr>
          <p:spPr bwMode="auto">
            <a:xfrm>
              <a:off x="653" y="3318"/>
              <a:ext cx="4950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438305" name="Line 33"/>
            <p:cNvSpPr>
              <a:spLocks noChangeShapeType="1"/>
            </p:cNvSpPr>
            <p:nvPr/>
          </p:nvSpPr>
          <p:spPr bwMode="auto">
            <a:xfrm flipV="1">
              <a:off x="653" y="3284"/>
              <a:ext cx="1" cy="6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438306" name="Line 34"/>
            <p:cNvSpPr>
              <a:spLocks noChangeShapeType="1"/>
            </p:cNvSpPr>
            <p:nvPr/>
          </p:nvSpPr>
          <p:spPr bwMode="auto">
            <a:xfrm flipV="1">
              <a:off x="1643" y="3284"/>
              <a:ext cx="1" cy="6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438307" name="Line 35"/>
            <p:cNvSpPr>
              <a:spLocks noChangeShapeType="1"/>
            </p:cNvSpPr>
            <p:nvPr/>
          </p:nvSpPr>
          <p:spPr bwMode="auto">
            <a:xfrm flipV="1">
              <a:off x="2633" y="3284"/>
              <a:ext cx="1" cy="6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438308" name="Line 36"/>
            <p:cNvSpPr>
              <a:spLocks noChangeShapeType="1"/>
            </p:cNvSpPr>
            <p:nvPr/>
          </p:nvSpPr>
          <p:spPr bwMode="auto">
            <a:xfrm flipV="1">
              <a:off x="3623" y="3284"/>
              <a:ext cx="1" cy="6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438309" name="Line 37"/>
            <p:cNvSpPr>
              <a:spLocks noChangeShapeType="1"/>
            </p:cNvSpPr>
            <p:nvPr/>
          </p:nvSpPr>
          <p:spPr bwMode="auto">
            <a:xfrm flipV="1">
              <a:off x="4613" y="3284"/>
              <a:ext cx="1" cy="6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438310" name="Line 38"/>
            <p:cNvSpPr>
              <a:spLocks noChangeShapeType="1"/>
            </p:cNvSpPr>
            <p:nvPr/>
          </p:nvSpPr>
          <p:spPr bwMode="auto">
            <a:xfrm flipV="1">
              <a:off x="5603" y="3284"/>
              <a:ext cx="1" cy="6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438311" name="Rectangle 39"/>
            <p:cNvSpPr>
              <a:spLocks noChangeArrowheads="1"/>
            </p:cNvSpPr>
            <p:nvPr/>
          </p:nvSpPr>
          <p:spPr bwMode="auto">
            <a:xfrm>
              <a:off x="2959" y="2811"/>
              <a:ext cx="349" cy="24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438312" name="Rectangle 40"/>
            <p:cNvSpPr>
              <a:spLocks noChangeArrowheads="1"/>
            </p:cNvSpPr>
            <p:nvPr/>
          </p:nvSpPr>
          <p:spPr bwMode="auto">
            <a:xfrm>
              <a:off x="2981" y="2845"/>
              <a:ext cx="371" cy="1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cs-CZ" sz="1600" b="1">
                  <a:solidFill>
                    <a:srgbClr val="000000"/>
                  </a:solidFill>
                  <a:latin typeface="Arial" panose="020B0604020202020204" pitchFamily="34" charset="0"/>
                </a:rPr>
                <a:t>3 696</a:t>
              </a:r>
              <a:endParaRPr lang="cs-CZ"/>
            </a:p>
          </p:txBody>
        </p:sp>
        <p:sp>
          <p:nvSpPr>
            <p:cNvPr id="438313" name="Rectangle 41"/>
            <p:cNvSpPr>
              <a:spLocks noChangeArrowheads="1"/>
            </p:cNvSpPr>
            <p:nvPr/>
          </p:nvSpPr>
          <p:spPr bwMode="auto">
            <a:xfrm>
              <a:off x="3881" y="2879"/>
              <a:ext cx="417" cy="248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438314" name="Rectangle 42"/>
            <p:cNvSpPr>
              <a:spLocks noChangeArrowheads="1"/>
            </p:cNvSpPr>
            <p:nvPr/>
          </p:nvSpPr>
          <p:spPr bwMode="auto">
            <a:xfrm>
              <a:off x="3904" y="2913"/>
              <a:ext cx="439" cy="1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cs-CZ" sz="1600" b="1">
                  <a:solidFill>
                    <a:srgbClr val="FFFFFF"/>
                  </a:solidFill>
                  <a:latin typeface="Arial" panose="020B0604020202020204" pitchFamily="34" charset="0"/>
                </a:rPr>
                <a:t>10 838</a:t>
              </a:r>
              <a:endParaRPr lang="cs-CZ"/>
            </a:p>
          </p:txBody>
        </p:sp>
        <p:sp>
          <p:nvSpPr>
            <p:cNvPr id="438315" name="Rectangle 43"/>
            <p:cNvSpPr>
              <a:spLocks noChangeArrowheads="1"/>
            </p:cNvSpPr>
            <p:nvPr/>
          </p:nvSpPr>
          <p:spPr bwMode="auto">
            <a:xfrm>
              <a:off x="4916" y="1866"/>
              <a:ext cx="417" cy="248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438316" name="Rectangle 44"/>
            <p:cNvSpPr>
              <a:spLocks noChangeArrowheads="1"/>
            </p:cNvSpPr>
            <p:nvPr/>
          </p:nvSpPr>
          <p:spPr bwMode="auto">
            <a:xfrm>
              <a:off x="4939" y="1900"/>
              <a:ext cx="439" cy="1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cs-CZ" sz="1600" b="1">
                  <a:solidFill>
                    <a:srgbClr val="FFFFFF"/>
                  </a:solidFill>
                  <a:latin typeface="Arial" panose="020B0604020202020204" pitchFamily="34" charset="0"/>
                </a:rPr>
                <a:t>31 741</a:t>
              </a:r>
              <a:endParaRPr lang="cs-CZ"/>
            </a:p>
          </p:txBody>
        </p:sp>
        <p:sp>
          <p:nvSpPr>
            <p:cNvPr id="438317" name="Rectangle 45"/>
            <p:cNvSpPr>
              <a:spLocks noChangeArrowheads="1"/>
            </p:cNvSpPr>
            <p:nvPr/>
          </p:nvSpPr>
          <p:spPr bwMode="auto">
            <a:xfrm>
              <a:off x="1058" y="3059"/>
              <a:ext cx="180" cy="24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438318" name="Rectangle 46"/>
            <p:cNvSpPr>
              <a:spLocks noChangeArrowheads="1"/>
            </p:cNvSpPr>
            <p:nvPr/>
          </p:nvSpPr>
          <p:spPr bwMode="auto">
            <a:xfrm>
              <a:off x="1080" y="3093"/>
              <a:ext cx="191" cy="1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cs-CZ" sz="1600" b="1">
                  <a:solidFill>
                    <a:srgbClr val="000000"/>
                  </a:solidFill>
                  <a:latin typeface="Arial" panose="020B0604020202020204" pitchFamily="34" charset="0"/>
                </a:rPr>
                <a:t>23</a:t>
              </a:r>
              <a:endParaRPr lang="cs-CZ"/>
            </a:p>
          </p:txBody>
        </p:sp>
        <p:sp>
          <p:nvSpPr>
            <p:cNvPr id="438319" name="Rectangle 47"/>
            <p:cNvSpPr>
              <a:spLocks noChangeArrowheads="1"/>
            </p:cNvSpPr>
            <p:nvPr/>
          </p:nvSpPr>
          <p:spPr bwMode="auto">
            <a:xfrm>
              <a:off x="1969" y="2992"/>
              <a:ext cx="349" cy="24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438320" name="Rectangle 48"/>
            <p:cNvSpPr>
              <a:spLocks noChangeArrowheads="1"/>
            </p:cNvSpPr>
            <p:nvPr/>
          </p:nvSpPr>
          <p:spPr bwMode="auto">
            <a:xfrm>
              <a:off x="1991" y="3025"/>
              <a:ext cx="371" cy="1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cs-CZ" sz="1600" b="1">
                  <a:solidFill>
                    <a:srgbClr val="000000"/>
                  </a:solidFill>
                  <a:latin typeface="Arial" panose="020B0604020202020204" pitchFamily="34" charset="0"/>
                </a:rPr>
                <a:t>1 316</a:t>
              </a:r>
              <a:endParaRPr lang="cs-CZ"/>
            </a:p>
          </p:txBody>
        </p:sp>
        <p:sp>
          <p:nvSpPr>
            <p:cNvPr id="438321" name="Rectangle 49"/>
            <p:cNvSpPr>
              <a:spLocks noChangeArrowheads="1"/>
            </p:cNvSpPr>
            <p:nvPr/>
          </p:nvSpPr>
          <p:spPr bwMode="auto">
            <a:xfrm>
              <a:off x="495" y="3239"/>
              <a:ext cx="124" cy="1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cs-CZ" sz="1600" b="1">
                  <a:solidFill>
                    <a:srgbClr val="000000"/>
                  </a:solidFill>
                  <a:latin typeface="Arial" panose="020B0604020202020204" pitchFamily="34" charset="0"/>
                </a:rPr>
                <a:t>0</a:t>
              </a:r>
              <a:endParaRPr lang="cs-CZ"/>
            </a:p>
          </p:txBody>
        </p:sp>
        <p:sp>
          <p:nvSpPr>
            <p:cNvPr id="438322" name="Rectangle 50"/>
            <p:cNvSpPr>
              <a:spLocks noChangeArrowheads="1"/>
            </p:cNvSpPr>
            <p:nvPr/>
          </p:nvSpPr>
          <p:spPr bwMode="auto">
            <a:xfrm>
              <a:off x="259" y="3003"/>
              <a:ext cx="371" cy="1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cs-CZ" sz="1600" b="1">
                  <a:solidFill>
                    <a:srgbClr val="000000"/>
                  </a:solidFill>
                  <a:latin typeface="Arial" panose="020B0604020202020204" pitchFamily="34" charset="0"/>
                </a:rPr>
                <a:t>5 000</a:t>
              </a:r>
              <a:endParaRPr lang="cs-CZ"/>
            </a:p>
          </p:txBody>
        </p:sp>
        <p:sp>
          <p:nvSpPr>
            <p:cNvPr id="438323" name="Rectangle 51"/>
            <p:cNvSpPr>
              <a:spLocks noChangeArrowheads="1"/>
            </p:cNvSpPr>
            <p:nvPr/>
          </p:nvSpPr>
          <p:spPr bwMode="auto">
            <a:xfrm>
              <a:off x="191" y="2755"/>
              <a:ext cx="439" cy="1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cs-CZ" sz="1600" b="1">
                  <a:solidFill>
                    <a:srgbClr val="000000"/>
                  </a:solidFill>
                  <a:latin typeface="Arial" panose="020B0604020202020204" pitchFamily="34" charset="0"/>
                </a:rPr>
                <a:t>10 000</a:t>
              </a:r>
              <a:endParaRPr lang="cs-CZ"/>
            </a:p>
          </p:txBody>
        </p:sp>
        <p:sp>
          <p:nvSpPr>
            <p:cNvPr id="438324" name="Rectangle 52"/>
            <p:cNvSpPr>
              <a:spLocks noChangeArrowheads="1"/>
            </p:cNvSpPr>
            <p:nvPr/>
          </p:nvSpPr>
          <p:spPr bwMode="auto">
            <a:xfrm>
              <a:off x="191" y="2519"/>
              <a:ext cx="439" cy="1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cs-CZ" sz="1600" b="1">
                  <a:solidFill>
                    <a:srgbClr val="000000"/>
                  </a:solidFill>
                  <a:latin typeface="Arial" panose="020B0604020202020204" pitchFamily="34" charset="0"/>
                </a:rPr>
                <a:t>15 000</a:t>
              </a:r>
              <a:endParaRPr lang="cs-CZ"/>
            </a:p>
          </p:txBody>
        </p:sp>
        <p:sp>
          <p:nvSpPr>
            <p:cNvPr id="438325" name="Rectangle 53"/>
            <p:cNvSpPr>
              <a:spLocks noChangeArrowheads="1"/>
            </p:cNvSpPr>
            <p:nvPr/>
          </p:nvSpPr>
          <p:spPr bwMode="auto">
            <a:xfrm>
              <a:off x="191" y="2282"/>
              <a:ext cx="439" cy="1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cs-CZ" sz="1600" b="1">
                  <a:solidFill>
                    <a:srgbClr val="000000"/>
                  </a:solidFill>
                  <a:latin typeface="Arial" panose="020B0604020202020204" pitchFamily="34" charset="0"/>
                </a:rPr>
                <a:t>20 000</a:t>
              </a:r>
              <a:endParaRPr lang="cs-CZ"/>
            </a:p>
          </p:txBody>
        </p:sp>
        <p:sp>
          <p:nvSpPr>
            <p:cNvPr id="438326" name="Rectangle 54"/>
            <p:cNvSpPr>
              <a:spLocks noChangeArrowheads="1"/>
            </p:cNvSpPr>
            <p:nvPr/>
          </p:nvSpPr>
          <p:spPr bwMode="auto">
            <a:xfrm>
              <a:off x="191" y="2046"/>
              <a:ext cx="439" cy="1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cs-CZ" sz="1600" b="1">
                  <a:solidFill>
                    <a:srgbClr val="000000"/>
                  </a:solidFill>
                  <a:latin typeface="Arial" panose="020B0604020202020204" pitchFamily="34" charset="0"/>
                </a:rPr>
                <a:t>25 000</a:t>
              </a:r>
              <a:endParaRPr lang="cs-CZ"/>
            </a:p>
          </p:txBody>
        </p:sp>
        <p:sp>
          <p:nvSpPr>
            <p:cNvPr id="438327" name="Rectangle 55"/>
            <p:cNvSpPr>
              <a:spLocks noChangeArrowheads="1"/>
            </p:cNvSpPr>
            <p:nvPr/>
          </p:nvSpPr>
          <p:spPr bwMode="auto">
            <a:xfrm>
              <a:off x="191" y="1798"/>
              <a:ext cx="439" cy="1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cs-CZ" sz="1600" b="1">
                  <a:solidFill>
                    <a:srgbClr val="000000"/>
                  </a:solidFill>
                  <a:latin typeface="Arial" panose="020B0604020202020204" pitchFamily="34" charset="0"/>
                </a:rPr>
                <a:t>30 000</a:t>
              </a:r>
              <a:endParaRPr lang="cs-CZ"/>
            </a:p>
          </p:txBody>
        </p:sp>
        <p:sp>
          <p:nvSpPr>
            <p:cNvPr id="438328" name="Rectangle 56"/>
            <p:cNvSpPr>
              <a:spLocks noChangeArrowheads="1"/>
            </p:cNvSpPr>
            <p:nvPr/>
          </p:nvSpPr>
          <p:spPr bwMode="auto">
            <a:xfrm>
              <a:off x="191" y="1562"/>
              <a:ext cx="439" cy="1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cs-CZ" sz="1600" b="1">
                  <a:solidFill>
                    <a:srgbClr val="000000"/>
                  </a:solidFill>
                  <a:latin typeface="Arial" panose="020B0604020202020204" pitchFamily="34" charset="0"/>
                </a:rPr>
                <a:t>35 000</a:t>
              </a:r>
              <a:endParaRPr lang="cs-CZ"/>
            </a:p>
          </p:txBody>
        </p:sp>
        <p:sp>
          <p:nvSpPr>
            <p:cNvPr id="438329" name="Rectangle 57"/>
            <p:cNvSpPr>
              <a:spLocks noChangeArrowheads="1"/>
            </p:cNvSpPr>
            <p:nvPr/>
          </p:nvSpPr>
          <p:spPr bwMode="auto">
            <a:xfrm>
              <a:off x="1013" y="3419"/>
              <a:ext cx="338" cy="1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cs-CZ" sz="1600" b="1">
                  <a:solidFill>
                    <a:srgbClr val="000000"/>
                  </a:solidFill>
                  <a:latin typeface="Arial" panose="020B0604020202020204" pitchFamily="34" charset="0"/>
                </a:rPr>
                <a:t>1935</a:t>
              </a:r>
              <a:endParaRPr lang="cs-CZ"/>
            </a:p>
          </p:txBody>
        </p:sp>
        <p:sp>
          <p:nvSpPr>
            <p:cNvPr id="438330" name="Rectangle 58"/>
            <p:cNvSpPr>
              <a:spLocks noChangeArrowheads="1"/>
            </p:cNvSpPr>
            <p:nvPr/>
          </p:nvSpPr>
          <p:spPr bwMode="auto">
            <a:xfrm>
              <a:off x="1845" y="3419"/>
              <a:ext cx="653" cy="1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cs-CZ" sz="1600" b="1">
                  <a:solidFill>
                    <a:srgbClr val="000000"/>
                  </a:solidFill>
                  <a:latin typeface="Arial" panose="020B0604020202020204" pitchFamily="34" charset="0"/>
                </a:rPr>
                <a:t>1950-1960</a:t>
              </a:r>
              <a:endParaRPr lang="cs-CZ"/>
            </a:p>
          </p:txBody>
        </p:sp>
        <p:sp>
          <p:nvSpPr>
            <p:cNvPr id="438331" name="Rectangle 59"/>
            <p:cNvSpPr>
              <a:spLocks noChangeArrowheads="1"/>
            </p:cNvSpPr>
            <p:nvPr/>
          </p:nvSpPr>
          <p:spPr bwMode="auto">
            <a:xfrm>
              <a:off x="2835" y="3419"/>
              <a:ext cx="653" cy="1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cs-CZ" sz="1600" b="1">
                  <a:solidFill>
                    <a:srgbClr val="000000"/>
                  </a:solidFill>
                  <a:latin typeface="Arial" panose="020B0604020202020204" pitchFamily="34" charset="0"/>
                </a:rPr>
                <a:t>1961-1970</a:t>
              </a:r>
              <a:endParaRPr lang="cs-CZ"/>
            </a:p>
          </p:txBody>
        </p:sp>
        <p:sp>
          <p:nvSpPr>
            <p:cNvPr id="438332" name="Rectangle 60"/>
            <p:cNvSpPr>
              <a:spLocks noChangeArrowheads="1"/>
            </p:cNvSpPr>
            <p:nvPr/>
          </p:nvSpPr>
          <p:spPr bwMode="auto">
            <a:xfrm>
              <a:off x="3825" y="3419"/>
              <a:ext cx="653" cy="1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cs-CZ" sz="1600" b="1">
                  <a:solidFill>
                    <a:srgbClr val="000000"/>
                  </a:solidFill>
                  <a:latin typeface="Arial" panose="020B0604020202020204" pitchFamily="34" charset="0"/>
                </a:rPr>
                <a:t>1971-1980</a:t>
              </a:r>
              <a:endParaRPr lang="cs-CZ"/>
            </a:p>
          </p:txBody>
        </p:sp>
        <p:sp>
          <p:nvSpPr>
            <p:cNvPr id="438333" name="Rectangle 61"/>
            <p:cNvSpPr>
              <a:spLocks noChangeArrowheads="1"/>
            </p:cNvSpPr>
            <p:nvPr/>
          </p:nvSpPr>
          <p:spPr bwMode="auto">
            <a:xfrm>
              <a:off x="4815" y="3419"/>
              <a:ext cx="653" cy="1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cs-CZ" sz="1600" b="1">
                  <a:solidFill>
                    <a:srgbClr val="000000"/>
                  </a:solidFill>
                  <a:latin typeface="Arial" panose="020B0604020202020204" pitchFamily="34" charset="0"/>
                </a:rPr>
                <a:t>1981-1990</a:t>
              </a:r>
              <a:endParaRPr lang="cs-CZ"/>
            </a:p>
          </p:txBody>
        </p:sp>
        <p:sp>
          <p:nvSpPr>
            <p:cNvPr id="438334" name="Rectangle 62"/>
            <p:cNvSpPr>
              <a:spLocks noChangeArrowheads="1"/>
            </p:cNvSpPr>
            <p:nvPr/>
          </p:nvSpPr>
          <p:spPr bwMode="auto">
            <a:xfrm>
              <a:off x="2396" y="3656"/>
              <a:ext cx="1451" cy="1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cs-CZ" sz="1600" b="1">
                  <a:solidFill>
                    <a:srgbClr val="000000"/>
                  </a:solidFill>
                  <a:latin typeface="Arial" panose="020B0604020202020204" pitchFamily="34" charset="0"/>
                </a:rPr>
                <a:t>různé dekády 20. století</a:t>
              </a:r>
              <a:endParaRPr lang="cs-CZ"/>
            </a:p>
          </p:txBody>
        </p:sp>
        <p:sp>
          <p:nvSpPr>
            <p:cNvPr id="438335" name="Rectangle 63"/>
            <p:cNvSpPr>
              <a:spLocks noChangeArrowheads="1"/>
            </p:cNvSpPr>
            <p:nvPr/>
          </p:nvSpPr>
          <p:spPr bwMode="auto">
            <a:xfrm>
              <a:off x="56" y="1393"/>
              <a:ext cx="5637" cy="2578"/>
            </a:xfrm>
            <a:prstGeom prst="rect">
              <a:avLst/>
            </a:prstGeom>
            <a:noFill/>
            <a:ln w="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</p:grpSp>
    </p:spTree>
  </p:cSld>
  <p:clrMapOvr>
    <a:masterClrMapping/>
  </p:clrMapOvr>
  <p:transition>
    <p:pull dir="lu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8306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260350"/>
            <a:ext cx="8280400" cy="1143000"/>
          </a:xfrm>
        </p:spPr>
        <p:txBody>
          <a:bodyPr/>
          <a:lstStyle/>
          <a:p>
            <a:r>
              <a:rPr lang="cs-CZ" sz="3600"/>
              <a:t>Základní jarní stavy černé zvěře v ČR</a:t>
            </a:r>
            <a:endParaRPr lang="en-US" sz="3600"/>
          </a:p>
        </p:txBody>
      </p:sp>
      <p:graphicFrame>
        <p:nvGraphicFramePr>
          <p:cNvPr id="738508" name="Object 204"/>
          <p:cNvGraphicFramePr>
            <a:graphicFrameLocks noChangeAspect="1"/>
          </p:cNvGraphicFramePr>
          <p:nvPr>
            <p:ph idx="1"/>
          </p:nvPr>
        </p:nvGraphicFramePr>
        <p:xfrm>
          <a:off x="0" y="2133600"/>
          <a:ext cx="8928100" cy="4175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8510" name="Graf" r:id="rId4" imgW="4867118" imgH="2276517" progId="Excel.Chart.8">
                  <p:embed/>
                </p:oleObj>
              </mc:Choice>
              <mc:Fallback>
                <p:oleObj name="Graf" r:id="rId4" imgW="4867118" imgH="2276517" progId="Excel.Chart.8">
                  <p:embed/>
                  <p:pic>
                    <p:nvPicPr>
                      <p:cNvPr id="0" name="Object 20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2133600"/>
                        <a:ext cx="8928100" cy="4175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38100" cap="flat" cmpd="sng">
                            <a:solidFill>
                              <a:srgbClr val="FFFF00"/>
                            </a:solidFill>
                            <a:prstDash val="solid"/>
                            <a:miter lim="800000"/>
                            <a:headEnd type="none" w="lg" len="lg"/>
                            <a:tailEnd type="none" w="lg" len="lg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pull dir="lu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0354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333375"/>
            <a:ext cx="7772400" cy="874713"/>
          </a:xfrm>
        </p:spPr>
        <p:txBody>
          <a:bodyPr/>
          <a:lstStyle/>
          <a:p>
            <a:r>
              <a:rPr lang="cs-CZ"/>
              <a:t>Počty ulovené černé zvěře v ČR</a:t>
            </a:r>
            <a:endParaRPr lang="en-US"/>
          </a:p>
        </p:txBody>
      </p:sp>
      <p:pic>
        <p:nvPicPr>
          <p:cNvPr id="740572" name="Picture 220"/>
          <p:cNvPicPr>
            <a:picLocks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55650" y="1412875"/>
            <a:ext cx="7200900" cy="5260975"/>
          </a:xfrm>
          <a:noFill/>
          <a:ln/>
          <a:extLst>
            <a:ext uri="{91240B29-F687-4F45-9708-019B960494DF}">
              <a14:hiddenLine xmlns:a14="http://schemas.microsoft.com/office/drawing/2010/main" w="38100" cap="flat" cmpd="sng">
                <a:solidFill>
                  <a:srgbClr val="FFFF00"/>
                </a:solidFill>
                <a:prstDash val="solid"/>
                <a:miter lim="800000"/>
                <a:headEnd type="none" w="lg" len="lg"/>
                <a:tailEnd type="none" w="lg" len="lg"/>
              </a14:hiddenLine>
            </a:ext>
          </a:extLst>
        </p:spPr>
      </p:pic>
    </p:spTree>
  </p:cSld>
  <p:clrMapOvr>
    <a:masterClrMapping/>
  </p:clrMapOvr>
  <p:transition>
    <p:pull dir="l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290" name="Rectangle 2"/>
          <p:cNvSpPr>
            <a:spLocks noChangeArrowheads="1"/>
          </p:cNvSpPr>
          <p:nvPr/>
        </p:nvSpPr>
        <p:spPr bwMode="auto">
          <a:xfrm>
            <a:off x="0" y="1628775"/>
            <a:ext cx="9144000" cy="5229225"/>
          </a:xfrm>
          <a:prstGeom prst="rect">
            <a:avLst/>
          </a:prstGeom>
          <a:solidFill>
            <a:srgbClr val="CC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rgbClr val="FFFF00"/>
                </a:solidFill>
                <a:miter lim="800000"/>
                <a:headEnd type="none" w="lg" len="lg"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652291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Virologické nálezy 1991 - mapa</a:t>
            </a:r>
            <a:endParaRPr lang="en-US"/>
          </a:p>
        </p:txBody>
      </p:sp>
      <p:graphicFrame>
        <p:nvGraphicFramePr>
          <p:cNvPr id="652296" name="Object 8"/>
          <p:cNvGraphicFramePr>
            <a:graphicFrameLocks noChangeAspect="1"/>
          </p:cNvGraphicFramePr>
          <p:nvPr>
            <p:ph sz="half" idx="1"/>
          </p:nvPr>
        </p:nvGraphicFramePr>
        <p:xfrm>
          <a:off x="792163" y="1716088"/>
          <a:ext cx="7558087" cy="50244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2308" name="CorelDRAW" r:id="rId4" imgW="5721480" imgH="3803400" progId="CorelDraw.Graphic.8">
                  <p:embed/>
                </p:oleObj>
              </mc:Choice>
              <mc:Fallback>
                <p:oleObj name="CorelDRAW" r:id="rId4" imgW="5721480" imgH="3803400" progId="CorelDraw.Graphic.8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2163" y="1716088"/>
                        <a:ext cx="7558087" cy="50244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38100" cap="flat" cmpd="sng">
                            <a:solidFill>
                              <a:srgbClr val="FFFF00"/>
                            </a:solidFill>
                            <a:prstDash val="solid"/>
                            <a:miter lim="800000"/>
                            <a:headEnd type="none" w="lg" len="lg"/>
                            <a:tailEnd type="none" w="lg" len="lg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52302" name="Object 14"/>
          <p:cNvGraphicFramePr>
            <a:graphicFrameLocks noChangeAspect="1"/>
          </p:cNvGraphicFramePr>
          <p:nvPr>
            <p:ph sz="quarter" idx="2"/>
          </p:nvPr>
        </p:nvGraphicFramePr>
        <p:xfrm>
          <a:off x="1116013" y="5516563"/>
          <a:ext cx="1484312" cy="342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2309" name="CorelDRAW" r:id="rId6" imgW="988560" imgH="228240" progId="CorelDraw.Graphic.8">
                  <p:embed/>
                </p:oleObj>
              </mc:Choice>
              <mc:Fallback>
                <p:oleObj name="CorelDRAW" r:id="rId6" imgW="988560" imgH="228240" progId="CorelDraw.Graphic.8">
                  <p:embed/>
                  <p:pic>
                    <p:nvPicPr>
                      <p:cNvPr id="0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16013" y="5516563"/>
                        <a:ext cx="1484312" cy="342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38100" cap="flat" cmpd="sng">
                            <a:solidFill>
                              <a:srgbClr val="FFFF00"/>
                            </a:solidFill>
                            <a:prstDash val="solid"/>
                            <a:miter lim="800000"/>
                            <a:headEnd type="none" w="lg" len="lg"/>
                            <a:tailEnd type="none" w="lg" len="lg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52306" name="Object 18"/>
          <p:cNvGraphicFramePr>
            <a:graphicFrameLocks noChangeAspect="1"/>
          </p:cNvGraphicFramePr>
          <p:nvPr>
            <p:ph sz="quarter" idx="3"/>
          </p:nvPr>
        </p:nvGraphicFramePr>
        <p:xfrm>
          <a:off x="1073150" y="5956300"/>
          <a:ext cx="1770063" cy="425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2310" name="CorelDRAW" r:id="rId8" imgW="885410" imgH="212954" progId="CorelDraw.Graphic.8">
                  <p:embed/>
                </p:oleObj>
              </mc:Choice>
              <mc:Fallback>
                <p:oleObj name="CorelDRAW" r:id="rId8" imgW="885410" imgH="212954" progId="CorelDraw.Graphic.8">
                  <p:embed/>
                  <p:pic>
                    <p:nvPicPr>
                      <p:cNvPr id="0" name="Object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73150" y="5956300"/>
                        <a:ext cx="1770063" cy="425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38100" cap="flat" cmpd="sng">
                            <a:solidFill>
                              <a:srgbClr val="FFFF00"/>
                            </a:solidFill>
                            <a:prstDash val="solid"/>
                            <a:miter lim="800000"/>
                            <a:headEnd type="none" w="lg" len="lg"/>
                            <a:tailEnd type="none" w="lg" len="lg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pull dir="l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4338" name="Rectangle 2"/>
          <p:cNvSpPr>
            <a:spLocks noChangeArrowheads="1"/>
          </p:cNvSpPr>
          <p:nvPr/>
        </p:nvSpPr>
        <p:spPr bwMode="auto">
          <a:xfrm>
            <a:off x="0" y="1628775"/>
            <a:ext cx="9144000" cy="5229225"/>
          </a:xfrm>
          <a:prstGeom prst="rect">
            <a:avLst/>
          </a:prstGeom>
          <a:solidFill>
            <a:srgbClr val="CC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rgbClr val="FFFF00"/>
                </a:solidFill>
                <a:miter lim="800000"/>
                <a:headEnd type="none" w="lg" len="lg"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654339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Virologické nálezy 1991 - graf</a:t>
            </a:r>
            <a:endParaRPr lang="en-US"/>
          </a:p>
        </p:txBody>
      </p:sp>
      <p:graphicFrame>
        <p:nvGraphicFramePr>
          <p:cNvPr id="654342" name="Object 6"/>
          <p:cNvGraphicFramePr>
            <a:graphicFrameLocks noChangeAspect="1"/>
          </p:cNvGraphicFramePr>
          <p:nvPr>
            <p:ph idx="1"/>
          </p:nvPr>
        </p:nvGraphicFramePr>
        <p:xfrm>
          <a:off x="179388" y="1785938"/>
          <a:ext cx="8713787" cy="4867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4344" name="CorelDRAW" r:id="rId4" imgW="6181920" imgH="3453480" progId="CorelDraw.Graphic.8">
                  <p:embed/>
                </p:oleObj>
              </mc:Choice>
              <mc:Fallback>
                <p:oleObj name="CorelDRAW" r:id="rId4" imgW="6181920" imgH="3453480" progId="CorelDraw.Graphic.8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9388" y="1785938"/>
                        <a:ext cx="8713787" cy="4867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38100" cap="flat" cmpd="sng">
                            <a:solidFill>
                              <a:srgbClr val="FFFF00"/>
                            </a:solidFill>
                            <a:prstDash val="solid"/>
                            <a:miter lim="800000"/>
                            <a:headEnd type="none" w="lg" len="lg"/>
                            <a:tailEnd type="none" w="lg" len="lg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pull dir="l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6386" name="Rectangle 2"/>
          <p:cNvSpPr>
            <a:spLocks noChangeArrowheads="1"/>
          </p:cNvSpPr>
          <p:nvPr/>
        </p:nvSpPr>
        <p:spPr bwMode="auto">
          <a:xfrm>
            <a:off x="0" y="1628775"/>
            <a:ext cx="9144000" cy="5229225"/>
          </a:xfrm>
          <a:prstGeom prst="rect">
            <a:avLst/>
          </a:prstGeom>
          <a:solidFill>
            <a:srgbClr val="CC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rgbClr val="FFFF00"/>
                </a:solidFill>
                <a:miter lim="800000"/>
                <a:headEnd type="none" w="lg" len="lg"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656387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Virologické nálezy 1992 - mapa</a:t>
            </a:r>
            <a:endParaRPr lang="en-US"/>
          </a:p>
        </p:txBody>
      </p:sp>
      <p:graphicFrame>
        <p:nvGraphicFramePr>
          <p:cNvPr id="656388" name="Object 4"/>
          <p:cNvGraphicFramePr>
            <a:graphicFrameLocks noChangeAspect="1"/>
          </p:cNvGraphicFramePr>
          <p:nvPr>
            <p:ph idx="1"/>
          </p:nvPr>
        </p:nvGraphicFramePr>
        <p:xfrm>
          <a:off x="1044575" y="1795463"/>
          <a:ext cx="7056438" cy="4886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6392" name="CorelDRAW" r:id="rId4" imgW="4305131" imgH="2980538" progId="CorelDraw.Graphic.8">
                  <p:embed/>
                </p:oleObj>
              </mc:Choice>
              <mc:Fallback>
                <p:oleObj name="CorelDRAW" r:id="rId4" imgW="4305131" imgH="2980538" progId="CorelDraw.Graphic.8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44575" y="1795463"/>
                        <a:ext cx="7056438" cy="4886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38100" cap="flat" cmpd="sng">
                            <a:solidFill>
                              <a:srgbClr val="FFFF00"/>
                            </a:solidFill>
                            <a:prstDash val="solid"/>
                            <a:miter lim="800000"/>
                            <a:headEnd type="none" w="lg" len="lg"/>
                            <a:tailEnd type="none" w="lg" len="lg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56390" name="Object 6"/>
          <p:cNvGraphicFramePr>
            <a:graphicFrameLocks noChangeAspect="1"/>
          </p:cNvGraphicFramePr>
          <p:nvPr/>
        </p:nvGraphicFramePr>
        <p:xfrm>
          <a:off x="1763713" y="5732463"/>
          <a:ext cx="1487487" cy="342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6393" name="CorelDRAW" r:id="rId6" imgW="988560" imgH="228240" progId="CorelDraw.Graphic.8">
                  <p:embed/>
                </p:oleObj>
              </mc:Choice>
              <mc:Fallback>
                <p:oleObj name="CorelDRAW" r:id="rId6" imgW="988560" imgH="228240" progId="CorelDraw.Graphic.8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63713" y="5732463"/>
                        <a:ext cx="1487487" cy="342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38100">
                            <a:solidFill>
                              <a:srgbClr val="FFFF00"/>
                            </a:solidFill>
                            <a:miter lim="800000"/>
                            <a:headEnd type="none" w="lg" len="lg"/>
                            <a:tailEnd type="none" w="lg" len="lg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56391" name="Object 7"/>
          <p:cNvGraphicFramePr>
            <a:graphicFrameLocks noChangeAspect="1"/>
          </p:cNvGraphicFramePr>
          <p:nvPr/>
        </p:nvGraphicFramePr>
        <p:xfrm>
          <a:off x="1722438" y="6172200"/>
          <a:ext cx="1770062" cy="425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6394" name="CorelDRAW" r:id="rId8" imgW="885410" imgH="212954" progId="CorelDraw.Graphic.8">
                  <p:embed/>
                </p:oleObj>
              </mc:Choice>
              <mc:Fallback>
                <p:oleObj name="CorelDRAW" r:id="rId8" imgW="885410" imgH="212954" progId="CorelDraw.Graphic.8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22438" y="6172200"/>
                        <a:ext cx="1770062" cy="425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38100">
                            <a:solidFill>
                              <a:srgbClr val="FFFF00"/>
                            </a:solidFill>
                            <a:miter lim="800000"/>
                            <a:headEnd type="none" w="lg" len="lg"/>
                            <a:tailEnd type="none" w="lg" len="lg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pull dir="l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8434" name="Rectangle 2"/>
          <p:cNvSpPr>
            <a:spLocks noChangeArrowheads="1"/>
          </p:cNvSpPr>
          <p:nvPr/>
        </p:nvSpPr>
        <p:spPr bwMode="auto">
          <a:xfrm>
            <a:off x="0" y="1628775"/>
            <a:ext cx="9144000" cy="5229225"/>
          </a:xfrm>
          <a:prstGeom prst="rect">
            <a:avLst/>
          </a:prstGeom>
          <a:solidFill>
            <a:srgbClr val="CC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rgbClr val="FFFF00"/>
                </a:solidFill>
                <a:miter lim="800000"/>
                <a:headEnd type="none" w="lg" len="lg"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658435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Virologické nálezy 1992 - graf</a:t>
            </a:r>
            <a:endParaRPr lang="en-US"/>
          </a:p>
        </p:txBody>
      </p:sp>
      <p:graphicFrame>
        <p:nvGraphicFramePr>
          <p:cNvPr id="658436" name="Object 4"/>
          <p:cNvGraphicFramePr>
            <a:graphicFrameLocks noChangeAspect="1"/>
          </p:cNvGraphicFramePr>
          <p:nvPr>
            <p:ph idx="1"/>
          </p:nvPr>
        </p:nvGraphicFramePr>
        <p:xfrm>
          <a:off x="179388" y="1722438"/>
          <a:ext cx="8783637" cy="4957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8438" name="CorelDRAW" r:id="rId4" imgW="6181920" imgH="3488760" progId="CorelDraw.Graphic.8">
                  <p:embed/>
                </p:oleObj>
              </mc:Choice>
              <mc:Fallback>
                <p:oleObj name="CorelDRAW" r:id="rId4" imgW="6181920" imgH="3488760" progId="CorelDraw.Graphic.8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9388" y="1722438"/>
                        <a:ext cx="8783637" cy="49577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38100" cap="flat" cmpd="sng">
                            <a:solidFill>
                              <a:srgbClr val="FFFF00"/>
                            </a:solidFill>
                            <a:prstDash val="solid"/>
                            <a:miter lim="800000"/>
                            <a:headEnd type="none" w="lg" len="lg"/>
                            <a:tailEnd type="none" w="lg" len="lg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pull dir="l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0482" name="Rectangle 2"/>
          <p:cNvSpPr>
            <a:spLocks noChangeArrowheads="1"/>
          </p:cNvSpPr>
          <p:nvPr/>
        </p:nvSpPr>
        <p:spPr bwMode="auto">
          <a:xfrm>
            <a:off x="0" y="1628775"/>
            <a:ext cx="9144000" cy="5229225"/>
          </a:xfrm>
          <a:prstGeom prst="rect">
            <a:avLst/>
          </a:prstGeom>
          <a:solidFill>
            <a:srgbClr val="CC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rgbClr val="FFFF00"/>
                </a:solidFill>
                <a:miter lim="800000"/>
                <a:headEnd type="none" w="lg" len="lg"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660483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Virologické nálezy 1993 - mapa</a:t>
            </a:r>
            <a:endParaRPr lang="en-US"/>
          </a:p>
        </p:txBody>
      </p:sp>
      <p:graphicFrame>
        <p:nvGraphicFramePr>
          <p:cNvPr id="660484" name="Object 4"/>
          <p:cNvGraphicFramePr>
            <a:graphicFrameLocks noChangeAspect="1"/>
          </p:cNvGraphicFramePr>
          <p:nvPr>
            <p:ph sz="half" idx="1"/>
          </p:nvPr>
        </p:nvGraphicFramePr>
        <p:xfrm>
          <a:off x="1044575" y="1747838"/>
          <a:ext cx="7054850" cy="50403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0490" name="CorelDRAW" r:id="rId4" imgW="4306485" imgH="3076990" progId="CorelDraw.Graphic.8">
                  <p:embed/>
                </p:oleObj>
              </mc:Choice>
              <mc:Fallback>
                <p:oleObj name="CorelDRAW" r:id="rId4" imgW="4306485" imgH="3076990" progId="CorelDraw.Graphic.8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44575" y="1747838"/>
                        <a:ext cx="7054850" cy="50403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38100" cap="flat" cmpd="sng">
                            <a:solidFill>
                              <a:srgbClr val="FFFF00"/>
                            </a:solidFill>
                            <a:prstDash val="solid"/>
                            <a:miter lim="800000"/>
                            <a:headEnd type="none" w="lg" len="lg"/>
                            <a:tailEnd type="none" w="lg" len="lg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60488" name="Object 8"/>
          <p:cNvGraphicFramePr>
            <a:graphicFrameLocks noChangeAspect="1"/>
          </p:cNvGraphicFramePr>
          <p:nvPr>
            <p:ph sz="half" idx="2"/>
          </p:nvPr>
        </p:nvGraphicFramePr>
        <p:xfrm>
          <a:off x="6376988" y="6308725"/>
          <a:ext cx="1476375" cy="341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0491" name="CorelDRAW" r:id="rId6" imgW="988560" imgH="228240" progId="CorelDraw.Graphic.8">
                  <p:embed/>
                </p:oleObj>
              </mc:Choice>
              <mc:Fallback>
                <p:oleObj name="CorelDRAW" r:id="rId6" imgW="988560" imgH="228240" progId="CorelDraw.Graphic.8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76988" y="6308725"/>
                        <a:ext cx="1476375" cy="3413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38100" cap="flat" cmpd="sng">
                            <a:solidFill>
                              <a:srgbClr val="FFFF00"/>
                            </a:solidFill>
                            <a:prstDash val="solid"/>
                            <a:miter lim="800000"/>
                            <a:headEnd type="none" w="lg" len="lg"/>
                            <a:tailEnd type="none" w="lg" len="lg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pull dir="l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2530" name="Rectangle 2"/>
          <p:cNvSpPr>
            <a:spLocks noChangeArrowheads="1"/>
          </p:cNvSpPr>
          <p:nvPr/>
        </p:nvSpPr>
        <p:spPr bwMode="auto">
          <a:xfrm>
            <a:off x="0" y="1628775"/>
            <a:ext cx="9144000" cy="5229225"/>
          </a:xfrm>
          <a:prstGeom prst="rect">
            <a:avLst/>
          </a:prstGeom>
          <a:solidFill>
            <a:srgbClr val="CC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rgbClr val="FFFF00"/>
                </a:solidFill>
                <a:miter lim="800000"/>
                <a:headEnd type="none" w="lg" len="lg"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662531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Virologické nálezy 1993 - graf</a:t>
            </a:r>
            <a:endParaRPr lang="en-US"/>
          </a:p>
        </p:txBody>
      </p:sp>
      <p:graphicFrame>
        <p:nvGraphicFramePr>
          <p:cNvPr id="662532" name="Object 4"/>
          <p:cNvGraphicFramePr>
            <a:graphicFrameLocks noChangeAspect="1"/>
          </p:cNvGraphicFramePr>
          <p:nvPr>
            <p:ph idx="1"/>
          </p:nvPr>
        </p:nvGraphicFramePr>
        <p:xfrm>
          <a:off x="179388" y="1746250"/>
          <a:ext cx="8785225" cy="4906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2534" name="CorelDRAW" r:id="rId4" imgW="6181920" imgH="3453480" progId="CorelDraw.Graphic.8">
                  <p:embed/>
                </p:oleObj>
              </mc:Choice>
              <mc:Fallback>
                <p:oleObj name="CorelDRAW" r:id="rId4" imgW="6181920" imgH="3453480" progId="CorelDraw.Graphic.8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9388" y="1746250"/>
                        <a:ext cx="8785225" cy="49069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38100" cap="flat" cmpd="sng">
                            <a:solidFill>
                              <a:srgbClr val="FFFF00"/>
                            </a:solidFill>
                            <a:prstDash val="solid"/>
                            <a:miter lim="800000"/>
                            <a:headEnd type="none" w="lg" len="lg"/>
                            <a:tailEnd type="none" w="lg" len="lg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pull dir="lu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rázdná prezentace">
  <a:themeElements>
    <a:clrScheme name="Prázdná prezentace 2">
      <a:dk1>
        <a:srgbClr val="000000"/>
      </a:dk1>
      <a:lt1>
        <a:srgbClr val="FFFFFF"/>
      </a:lt1>
      <a:dk2>
        <a:srgbClr val="0000FF"/>
      </a:dk2>
      <a:lt2>
        <a:srgbClr val="FFFF00"/>
      </a:lt2>
      <a:accent1>
        <a:srgbClr val="FF9900"/>
      </a:accent1>
      <a:accent2>
        <a:srgbClr val="00FFFF"/>
      </a:accent2>
      <a:accent3>
        <a:srgbClr val="AAAAFF"/>
      </a:accent3>
      <a:accent4>
        <a:srgbClr val="DADADA"/>
      </a:accent4>
      <a:accent5>
        <a:srgbClr val="FFCAAA"/>
      </a:accent5>
      <a:accent6>
        <a:srgbClr val="00E7E7"/>
      </a:accent6>
      <a:hlink>
        <a:srgbClr val="FF0000"/>
      </a:hlink>
      <a:folHlink>
        <a:srgbClr val="969696"/>
      </a:folHlink>
    </a:clrScheme>
    <a:fontScheme name="Prázdná prezentac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38100" cap="flat" cmpd="sng" algn="ctr">
          <a:solidFill>
            <a:srgbClr val="FFFF00"/>
          </a:solidFill>
          <a:prstDash val="solid"/>
          <a:round/>
          <a:headEnd type="stealth" w="lg" len="lg"/>
          <a:tailEnd type="triangle" w="lg" len="lg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38100" cap="flat" cmpd="sng" algn="ctr">
          <a:solidFill>
            <a:srgbClr val="FFFF00"/>
          </a:solidFill>
          <a:prstDash val="solid"/>
          <a:round/>
          <a:headEnd type="stealth" w="lg" len="lg"/>
          <a:tailEnd type="triangle" w="lg" len="lg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lnDef>
  </a:objectDefaults>
  <a:extraClrSchemeLst>
    <a:extraClrScheme>
      <a:clrScheme name="Prázdná prezenta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ázdná prezenta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ázdná prezenta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ázdná prezenta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ázdná prezenta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ázdná prezenta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ázdná prezenta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iv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D:\programy\office\Sablony\Prázdná prezentace.pot</Template>
  <TotalTime>3267</TotalTime>
  <Words>1033</Words>
  <Application>Microsoft Office PowerPoint</Application>
  <PresentationFormat>Předvádění na obrazovce (4:3)</PresentationFormat>
  <Paragraphs>173</Paragraphs>
  <Slides>38</Slides>
  <Notes>38</Notes>
  <HiddenSlides>0</HiddenSlides>
  <MMClips>0</MMClips>
  <ScaleCrop>false</ScaleCrop>
  <HeadingPairs>
    <vt:vector size="8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3</vt:i4>
      </vt:variant>
      <vt:variant>
        <vt:lpstr>Nadpisy snímků</vt:lpstr>
      </vt:variant>
      <vt:variant>
        <vt:i4>38</vt:i4>
      </vt:variant>
    </vt:vector>
  </HeadingPairs>
  <TitlesOfParts>
    <vt:vector size="45" baseType="lpstr">
      <vt:lpstr>Times New Roman</vt:lpstr>
      <vt:lpstr>Arial</vt:lpstr>
      <vt:lpstr>Arial CE</vt:lpstr>
      <vt:lpstr>Prázdná prezentace</vt:lpstr>
      <vt:lpstr>CorelDRAW 8.0 Graphic</vt:lpstr>
      <vt:lpstr>List aplikace Microsoft Excel</vt:lpstr>
      <vt:lpstr>Graf aplikace Microsoft Excel</vt:lpstr>
      <vt:lpstr>Státní veterinární správa České republiky</vt:lpstr>
      <vt:lpstr>Virologické nálezy 1990 - mapa</vt:lpstr>
      <vt:lpstr>Virologické nálezy 1990 - graf</vt:lpstr>
      <vt:lpstr>Virologické nálezy 1991 - mapa</vt:lpstr>
      <vt:lpstr>Virologické nálezy 1991 - graf</vt:lpstr>
      <vt:lpstr>Virologické nálezy 1992 - mapa</vt:lpstr>
      <vt:lpstr>Virologické nálezy 1992 - graf</vt:lpstr>
      <vt:lpstr>Virologické nálezy 1993 - mapa</vt:lpstr>
      <vt:lpstr>Virologické nálezy 1993 - graf</vt:lpstr>
      <vt:lpstr>Virologické nálezy 1994 - mapa</vt:lpstr>
      <vt:lpstr>Virologické nálezy 1994 - graf</vt:lpstr>
      <vt:lpstr>Virologické nálezy 1995 - mapa</vt:lpstr>
      <vt:lpstr>Virologické nálezy 1995 - graf</vt:lpstr>
      <vt:lpstr>Virologické nálezy 1996 - mapa</vt:lpstr>
      <vt:lpstr>Virologické nálezy 1996 - graf</vt:lpstr>
      <vt:lpstr>Virologické nálezy 1997 - mapa</vt:lpstr>
      <vt:lpstr>Virologické nálezy 1997 - graf</vt:lpstr>
      <vt:lpstr>Virologické nálezy 1998 - mapa</vt:lpstr>
      <vt:lpstr>Virologické nálezy 1998 - graf</vt:lpstr>
      <vt:lpstr>Virologické nálezy 1999 - mapa</vt:lpstr>
      <vt:lpstr>Virologické nálezy 1999 - graf</vt:lpstr>
      <vt:lpstr>Virologické nálezy 2000 - mapa</vt:lpstr>
      <vt:lpstr>Virologické nálezy 2001 - mapa</vt:lpstr>
      <vt:lpstr>Virologické nálezy 2002 - mapa</vt:lpstr>
      <vt:lpstr>Virologické vyšetření  - černá zvěř - 1999</vt:lpstr>
      <vt:lpstr>Virologické vyšetření  - černá zvěř - 2000</vt:lpstr>
      <vt:lpstr>Sérologické vyšetření  - černá zvěř - 2001</vt:lpstr>
      <vt:lpstr>Virologické vyšetření  - černá zvěř - 2001</vt:lpstr>
      <vt:lpstr>Virologické vyšetření  - černá zvěř - 2002</vt:lpstr>
      <vt:lpstr>Směry šíření nákazy</vt:lpstr>
      <vt:lpstr>Počty vyšetřených prasat domácích a černé zvěře v období 1991 až 2002</vt:lpstr>
      <vt:lpstr>Černá zvěř – zástřelné a nálezné v letech 1991 až 2002</vt:lpstr>
      <vt:lpstr>Prezentace aplikace PowerPoint</vt:lpstr>
      <vt:lpstr>Prezentace aplikace PowerPoint</vt:lpstr>
      <vt:lpstr>Prezentace aplikace PowerPoint</vt:lpstr>
      <vt:lpstr>Průměrné počty ulovené černé zvěře v České republice</vt:lpstr>
      <vt:lpstr>Základní jarní stavy černé zvěře v ČR</vt:lpstr>
      <vt:lpstr>Počty ulovené černé zvěře v ČR</vt:lpstr>
    </vt:vector>
  </TitlesOfParts>
  <Company>Doktor Help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TAIEX 2000</dc:title>
  <dc:creator>David Pešek</dc:creator>
  <cp:lastModifiedBy>Josef Holejšovský</cp:lastModifiedBy>
  <cp:revision>191</cp:revision>
  <cp:lastPrinted>2000-06-30T11:31:17Z</cp:lastPrinted>
  <dcterms:created xsi:type="dcterms:W3CDTF">2000-06-15T09:22:25Z</dcterms:created>
  <dcterms:modified xsi:type="dcterms:W3CDTF">2014-04-28T15:02:52Z</dcterms:modified>
</cp:coreProperties>
</file>